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44" r:id="rId2"/>
    <p:sldId id="345" r:id="rId3"/>
    <p:sldId id="268" r:id="rId4"/>
    <p:sldId id="343" r:id="rId5"/>
    <p:sldId id="288" r:id="rId6"/>
    <p:sldId id="297" r:id="rId7"/>
    <p:sldId id="284" r:id="rId8"/>
    <p:sldId id="269" r:id="rId9"/>
    <p:sldId id="270" r:id="rId10"/>
    <p:sldId id="289" r:id="rId11"/>
    <p:sldId id="275" r:id="rId12"/>
    <p:sldId id="276" r:id="rId13"/>
    <p:sldId id="277" r:id="rId14"/>
    <p:sldId id="279" r:id="rId15"/>
    <p:sldId id="290" r:id="rId16"/>
    <p:sldId id="281" r:id="rId17"/>
    <p:sldId id="282" r:id="rId18"/>
    <p:sldId id="308" r:id="rId19"/>
    <p:sldId id="309" r:id="rId20"/>
    <p:sldId id="310" r:id="rId21"/>
    <p:sldId id="311" r:id="rId22"/>
    <p:sldId id="318" r:id="rId23"/>
    <p:sldId id="34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529" autoAdjust="0"/>
  </p:normalViewPr>
  <p:slideViewPr>
    <p:cSldViewPr>
      <p:cViewPr varScale="1">
        <p:scale>
          <a:sx n="59" d="100"/>
          <a:sy n="59" d="100"/>
        </p:scale>
        <p:origin x="992" y="56"/>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6F6760-3514-4EE2-8CC6-D1A228C8AEF1}" type="datetimeFigureOut">
              <a:rPr lang="en-US" smtClean="0"/>
              <a:t>1/11/2021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23E481-A9D8-461E-B108-81BB7BAE6E61}" type="slidenum">
              <a:rPr lang="en-US" smtClean="0"/>
              <a:t>‹#›</a:t>
            </a:fld>
            <a:endParaRPr lang="en-US" dirty="0"/>
          </a:p>
        </p:txBody>
      </p:sp>
    </p:spTree>
    <p:extLst>
      <p:ext uri="{BB962C8B-B14F-4D97-AF65-F5344CB8AC3E}">
        <p14:creationId xmlns:p14="http://schemas.microsoft.com/office/powerpoint/2010/main" val="126854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3E481-A9D8-461E-B108-81BB7BAE6E61}" type="slidenum">
              <a:rPr lang="en-US" smtClean="0"/>
              <a:t>1</a:t>
            </a:fld>
            <a:endParaRPr lang="en-US" dirty="0"/>
          </a:p>
        </p:txBody>
      </p:sp>
    </p:spTree>
    <p:extLst>
      <p:ext uri="{BB962C8B-B14F-4D97-AF65-F5344CB8AC3E}">
        <p14:creationId xmlns:p14="http://schemas.microsoft.com/office/powerpoint/2010/main" val="1545388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E6C61E07-0725-D94E-B284-69E8B183D59E}" type="slidenum">
              <a:rPr lang="en-US"/>
              <a:pPr/>
              <a:t>10</a:t>
            </a:fld>
            <a:endParaRPr lang="en-US"/>
          </a:p>
        </p:txBody>
      </p:sp>
      <p:sp>
        <p:nvSpPr>
          <p:cNvPr id="15361"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5362"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Employment planning is the process by which managers ensure that they have the right number and kinds of people in the right places at the right times, people who are capable of effectively and efficiently completing those tasks that will help the organization achieve its</a:t>
            </a:r>
            <a:endParaRPr lang="en-US" dirty="0"/>
          </a:p>
          <a:p>
            <a:pPr>
              <a:lnSpc>
                <a:spcPct val="95000"/>
              </a:lnSpc>
              <a:spcBef>
                <a:spcPct val="0"/>
              </a:spcBef>
            </a:pPr>
            <a:r>
              <a:rPr lang="en-US" sz="1600" dirty="0">
                <a:solidFill>
                  <a:srgbClr val="000000"/>
                </a:solidFill>
                <a:latin typeface="Arial" charset="0"/>
              </a:rPr>
              <a:t>overall goals. Employment planning, then, translates the organization</a:t>
            </a:r>
            <a:r>
              <a:rPr lang="ja-JP" altLang="en-US" sz="1600" dirty="0">
                <a:solidFill>
                  <a:srgbClr val="000000"/>
                </a:solidFill>
                <a:latin typeface="Arial"/>
              </a:rPr>
              <a:t>’</a:t>
            </a:r>
            <a:r>
              <a:rPr lang="en-US" sz="1600" dirty="0">
                <a:solidFill>
                  <a:srgbClr val="000000"/>
                </a:solidFill>
                <a:latin typeface="Arial" charset="0"/>
              </a:rPr>
              <a:t>s mission and goals into an HR plan that will allow the organization to achieve those goals</a:t>
            </a:r>
          </a:p>
        </p:txBody>
      </p:sp>
    </p:spTree>
    <p:extLst>
      <p:ext uri="{BB962C8B-B14F-4D97-AF65-F5344CB8AC3E}">
        <p14:creationId xmlns:p14="http://schemas.microsoft.com/office/powerpoint/2010/main" val="282910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08250171-C357-AF43-8621-D48C60B0A788}" type="slidenum">
              <a:rPr lang="en-US"/>
              <a:pPr/>
              <a:t>11</a:t>
            </a:fld>
            <a:endParaRPr lang="en-US"/>
          </a:p>
        </p:txBody>
      </p:sp>
      <p:sp>
        <p:nvSpPr>
          <p:cNvPr id="17409"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7410" name="Rectangle 2"/>
          <p:cNvSpPr>
            <a:spLocks noGrp="1" noChangeArrowheads="1"/>
          </p:cNvSpPr>
          <p:nvPr>
            <p:ph type="body" idx="1"/>
          </p:nvPr>
        </p:nvSpPr>
        <p:spPr/>
        <p:txBody>
          <a:bodyPr lIns="0" tIns="0" rIns="0" bIns="0"/>
          <a:lstStyle/>
          <a:p>
            <a:pPr>
              <a:lnSpc>
                <a:spcPct val="95000"/>
              </a:lnSpc>
              <a:spcBef>
                <a:spcPct val="0"/>
              </a:spcBef>
            </a:pPr>
            <a:r>
              <a:rPr lang="en-US" sz="1200" b="0" i="0" kern="1200" dirty="0">
                <a:solidFill>
                  <a:schemeClr val="tx1"/>
                </a:solidFill>
                <a:effectLst/>
                <a:latin typeface="+mn-lt"/>
                <a:ea typeface="+mn-ea"/>
                <a:cs typeface="+mn-cs"/>
              </a:rPr>
              <a:t>Business leader at Apple: job description: </a:t>
            </a:r>
          </a:p>
          <a:p>
            <a:pPr marL="171450" indent="-171450">
              <a:lnSpc>
                <a:spcPct val="95000"/>
              </a:lnSpc>
              <a:spcBef>
                <a:spcPct val="0"/>
              </a:spcBef>
              <a:buFontTx/>
              <a:buChar char="-"/>
            </a:pPr>
            <a:r>
              <a:rPr lang="en-US" sz="1200" b="0" i="0" kern="1200" dirty="0">
                <a:solidFill>
                  <a:schemeClr val="tx1"/>
                </a:solidFill>
                <a:effectLst/>
                <a:latin typeface="+mn-lt"/>
                <a:ea typeface="+mn-ea"/>
                <a:cs typeface="+mn-cs"/>
              </a:rPr>
              <a:t>build and manage the various teams that engage customers in this dynamic environment. </a:t>
            </a:r>
          </a:p>
          <a:p>
            <a:pPr marL="171450" indent="-171450">
              <a:lnSpc>
                <a:spcPct val="95000"/>
              </a:lnSpc>
              <a:spcBef>
                <a:spcPct val="0"/>
              </a:spcBef>
              <a:buFontTx/>
              <a:buChar char="-"/>
            </a:pPr>
            <a:r>
              <a:rPr lang="en-US" sz="1200" b="0" i="0" kern="1200" dirty="0">
                <a:solidFill>
                  <a:schemeClr val="tx1"/>
                </a:solidFill>
                <a:effectLst/>
                <a:latin typeface="+mn-lt"/>
                <a:ea typeface="+mn-ea"/>
                <a:cs typeface="+mn-cs"/>
              </a:rPr>
              <a:t>Lead the people that help customers learn new skills, get technical support</a:t>
            </a:r>
          </a:p>
          <a:p>
            <a:pPr marL="171450" indent="-171450">
              <a:lnSpc>
                <a:spcPct val="95000"/>
              </a:lnSpc>
              <a:spcBef>
                <a:spcPct val="0"/>
              </a:spcBef>
              <a:buFontTx/>
              <a:buChar char="-"/>
            </a:pPr>
            <a:r>
              <a:rPr lang="en-US" sz="1200" b="0" i="0" kern="1200" dirty="0">
                <a:solidFill>
                  <a:schemeClr val="tx1"/>
                </a:solidFill>
                <a:effectLst/>
                <a:latin typeface="+mn-lt"/>
                <a:ea typeface="+mn-ea"/>
                <a:cs typeface="+mn-cs"/>
              </a:rPr>
              <a:t>Adaptable and flexible by nature, you’re composed </a:t>
            </a:r>
            <a:endParaRPr lang="en-US" sz="1600" dirty="0">
              <a:solidFill>
                <a:srgbClr val="000000"/>
              </a:solidFill>
              <a:latin typeface="Arial" charset="0"/>
            </a:endParaRPr>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Whereas the human resources inventory is concerned with telling management what individual employees can do, job analysis</a:t>
            </a:r>
            <a:endParaRPr lang="en-US" dirty="0"/>
          </a:p>
          <a:p>
            <a:pPr>
              <a:lnSpc>
                <a:spcPct val="95000"/>
              </a:lnSpc>
              <a:spcBef>
                <a:spcPct val="0"/>
              </a:spcBef>
            </a:pPr>
            <a:r>
              <a:rPr lang="en-US" sz="1600" dirty="0">
                <a:solidFill>
                  <a:srgbClr val="000000"/>
                </a:solidFill>
                <a:latin typeface="Arial" charset="0"/>
              </a:rPr>
              <a:t>is more fundamental. It</a:t>
            </a:r>
            <a:r>
              <a:rPr lang="ja-JP" altLang="en-US" sz="1600" dirty="0">
                <a:solidFill>
                  <a:srgbClr val="000000"/>
                </a:solidFill>
                <a:latin typeface="Arial"/>
              </a:rPr>
              <a:t>’</a:t>
            </a:r>
            <a:r>
              <a:rPr lang="en-US" sz="1600" dirty="0">
                <a:solidFill>
                  <a:srgbClr val="000000"/>
                </a:solidFill>
                <a:latin typeface="Arial" charset="0"/>
              </a:rPr>
              <a:t>s typically a lengthy process, one in which workflows are analyzed and skills and behaviors that are necessary to perform jobs are identified.</a:t>
            </a:r>
          </a:p>
        </p:txBody>
      </p:sp>
    </p:spTree>
    <p:extLst>
      <p:ext uri="{BB962C8B-B14F-4D97-AF65-F5344CB8AC3E}">
        <p14:creationId xmlns:p14="http://schemas.microsoft.com/office/powerpoint/2010/main" val="520559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03533818-7205-964D-B300-7B86612A9C0A}" type="slidenum">
              <a:rPr lang="en-US"/>
              <a:pPr/>
              <a:t>12</a:t>
            </a:fld>
            <a:endParaRPr lang="en-US"/>
          </a:p>
        </p:txBody>
      </p:sp>
      <p:sp>
        <p:nvSpPr>
          <p:cNvPr id="19457"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19458"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Once managers know their current staffing levels—whether understaffed or overstaffed—they can begin to do something</a:t>
            </a:r>
            <a:endParaRPr lang="en-US" dirty="0"/>
          </a:p>
          <a:p>
            <a:pPr>
              <a:lnSpc>
                <a:spcPct val="95000"/>
              </a:lnSpc>
              <a:spcBef>
                <a:spcPct val="0"/>
              </a:spcBef>
            </a:pPr>
            <a:r>
              <a:rPr lang="en-US" sz="1600" dirty="0">
                <a:solidFill>
                  <a:srgbClr val="000000"/>
                </a:solidFill>
                <a:latin typeface="Arial" charset="0"/>
              </a:rPr>
              <a:t>about it. If one or more vacancies exist, they can use the information gathered through job analysis to guide them in recruitment—that is, the process of locating, identifying, and attracting capable applicants.</a:t>
            </a:r>
          </a:p>
          <a:p>
            <a:pPr>
              <a:lnSpc>
                <a:spcPct val="95000"/>
              </a:lnSpc>
              <a:spcBef>
                <a:spcPct val="0"/>
              </a:spcBef>
            </a:pPr>
            <a:endParaRPr lang="en-US" sz="1600" dirty="0">
              <a:solidFill>
                <a:srgbClr val="000000"/>
              </a:solidFill>
              <a:latin typeface="Arial" charset="0"/>
            </a:endParaRPr>
          </a:p>
        </p:txBody>
      </p:sp>
    </p:spTree>
    <p:extLst>
      <p:ext uri="{BB962C8B-B14F-4D97-AF65-F5344CB8AC3E}">
        <p14:creationId xmlns:p14="http://schemas.microsoft.com/office/powerpoint/2010/main" val="2161996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668FA1A9-2671-924D-B24E-545E1D6D7558}" type="slidenum">
              <a:rPr lang="en-US"/>
              <a:pPr/>
              <a:t>13</a:t>
            </a:fld>
            <a:endParaRPr lang="en-US"/>
          </a:p>
        </p:txBody>
      </p:sp>
      <p:sp>
        <p:nvSpPr>
          <p:cNvPr id="21505"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21506"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Applicants can be found by using several sources, including the Internet. Exhibit 6-3 offers some guidance. The source</a:t>
            </a:r>
            <a:endParaRPr lang="en-US" dirty="0"/>
          </a:p>
          <a:p>
            <a:pPr>
              <a:lnSpc>
                <a:spcPct val="95000"/>
              </a:lnSpc>
              <a:spcBef>
                <a:spcPct val="0"/>
              </a:spcBef>
            </a:pPr>
            <a:r>
              <a:rPr lang="en-US" sz="1600" dirty="0">
                <a:solidFill>
                  <a:srgbClr val="000000"/>
                </a:solidFill>
                <a:latin typeface="Arial" charset="0"/>
              </a:rPr>
              <a:t>that</a:t>
            </a:r>
            <a:r>
              <a:rPr lang="ja-JP" altLang="en-US" sz="1600" dirty="0">
                <a:solidFill>
                  <a:srgbClr val="000000"/>
                </a:solidFill>
                <a:latin typeface="Arial"/>
              </a:rPr>
              <a:t>’</a:t>
            </a:r>
            <a:r>
              <a:rPr lang="en-US" sz="1600" dirty="0">
                <a:solidFill>
                  <a:srgbClr val="000000"/>
                </a:solidFill>
                <a:latin typeface="Arial" charset="0"/>
              </a:rPr>
              <a:t>s used should reflect the local labor market, the type or level of position, and the size of the organization.</a:t>
            </a:r>
          </a:p>
        </p:txBody>
      </p:sp>
    </p:spTree>
    <p:extLst>
      <p:ext uri="{BB962C8B-B14F-4D97-AF65-F5344CB8AC3E}">
        <p14:creationId xmlns:p14="http://schemas.microsoft.com/office/powerpoint/2010/main" val="3143511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03A0E0C3-2A40-7846-A8A6-8BF63216DE43}" type="slidenum">
              <a:rPr lang="en-US"/>
              <a:pPr/>
              <a:t>14</a:t>
            </a:fld>
            <a:endParaRPr lang="en-US"/>
          </a:p>
        </p:txBody>
      </p:sp>
      <p:sp>
        <p:nvSpPr>
          <p:cNvPr id="25601"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25602"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Once the recruiting effort has developed a pool of applicants, the next step in the HRM process is to determine who is best qualified for the job. In essence, then, the selection process is a prediction exercise:</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It seeks to predict which applicants will be </a:t>
            </a:r>
            <a:r>
              <a:rPr lang="ja-JP" altLang="en-US" sz="1600" dirty="0">
                <a:solidFill>
                  <a:srgbClr val="000000"/>
                </a:solidFill>
                <a:latin typeface="Arial"/>
              </a:rPr>
              <a:t>“</a:t>
            </a:r>
            <a:r>
              <a:rPr lang="en-US" sz="1600" dirty="0">
                <a:solidFill>
                  <a:srgbClr val="000000"/>
                </a:solidFill>
                <a:latin typeface="Arial" charset="0"/>
              </a:rPr>
              <a:t>successful</a:t>
            </a:r>
            <a:r>
              <a:rPr lang="ja-JP" altLang="en-US" sz="1600" dirty="0">
                <a:solidFill>
                  <a:srgbClr val="000000"/>
                </a:solidFill>
                <a:latin typeface="Arial"/>
              </a:rPr>
              <a:t>”</a:t>
            </a:r>
            <a:r>
              <a:rPr lang="en-US" sz="1600" dirty="0">
                <a:solidFill>
                  <a:srgbClr val="000000"/>
                </a:solidFill>
                <a:latin typeface="Arial" charset="0"/>
              </a:rPr>
              <a:t> if hired; that is, who will perform well on the criteria the organization uses to evaluate its employees.</a:t>
            </a:r>
          </a:p>
        </p:txBody>
      </p:sp>
    </p:spTree>
    <p:extLst>
      <p:ext uri="{BB962C8B-B14F-4D97-AF65-F5344CB8AC3E}">
        <p14:creationId xmlns:p14="http://schemas.microsoft.com/office/powerpoint/2010/main" val="2934594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D8C5FA01-2950-874C-A583-033B7A9D164A}" type="slidenum">
              <a:rPr lang="en-US"/>
              <a:pPr/>
              <a:t>15</a:t>
            </a:fld>
            <a:endParaRPr lang="en-US"/>
          </a:p>
        </p:txBody>
      </p:sp>
      <p:sp>
        <p:nvSpPr>
          <p:cNvPr id="27649"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27650"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Consider, for a moment, that any selection decision can result in four possible outcomes. As shown in Exhibit 6-5, two outcomes would indicate correct decisions, and two would indicate errors.</a:t>
            </a:r>
          </a:p>
        </p:txBody>
      </p:sp>
    </p:spTree>
    <p:extLst>
      <p:ext uri="{BB962C8B-B14F-4D97-AF65-F5344CB8AC3E}">
        <p14:creationId xmlns:p14="http://schemas.microsoft.com/office/powerpoint/2010/main" val="3281172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1468E9E4-20B3-054F-9F9A-9F3D7FE5E7B2}" type="slidenum">
              <a:rPr lang="en-US"/>
              <a:pPr/>
              <a:t>16</a:t>
            </a:fld>
            <a:endParaRPr lang="en-US"/>
          </a:p>
        </p:txBody>
      </p:sp>
      <p:sp>
        <p:nvSpPr>
          <p:cNvPr id="29697"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29698"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Managers can use a number of selection devices to reduce accept and reject errors. The best known</a:t>
            </a:r>
            <a:endParaRPr lang="en-US" dirty="0"/>
          </a:p>
          <a:p>
            <a:pPr>
              <a:lnSpc>
                <a:spcPct val="95000"/>
              </a:lnSpc>
              <a:spcBef>
                <a:spcPct val="0"/>
              </a:spcBef>
            </a:pPr>
            <a:r>
              <a:rPr lang="en-US" sz="1600" dirty="0">
                <a:solidFill>
                  <a:srgbClr val="000000"/>
                </a:solidFill>
                <a:latin typeface="Arial" charset="0"/>
              </a:rPr>
              <a:t>devices include written and performance-simulation tests and interviews</a:t>
            </a:r>
          </a:p>
        </p:txBody>
      </p:sp>
    </p:spTree>
    <p:extLst>
      <p:ext uri="{BB962C8B-B14F-4D97-AF65-F5344CB8AC3E}">
        <p14:creationId xmlns:p14="http://schemas.microsoft.com/office/powerpoint/2010/main" val="488678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1BF3C4DA-0C2E-214F-A284-0189F8BB013F}" type="slidenum">
              <a:rPr lang="en-US"/>
              <a:pPr/>
              <a:t>17</a:t>
            </a:fld>
            <a:endParaRPr lang="en-US"/>
          </a:p>
        </p:txBody>
      </p:sp>
      <p:sp>
        <p:nvSpPr>
          <p:cNvPr id="31745"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1746"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To increase job satisfaction among employees and reduce turnover, managers should consider a realistic job preview (RJP). An RJP includes both positive and negative information about the job and the company</a:t>
            </a:r>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Vi – avoid entry sh0ck…</a:t>
            </a:r>
          </a:p>
        </p:txBody>
      </p:sp>
    </p:spTree>
    <p:extLst>
      <p:ext uri="{BB962C8B-B14F-4D97-AF65-F5344CB8AC3E}">
        <p14:creationId xmlns:p14="http://schemas.microsoft.com/office/powerpoint/2010/main" val="524607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45F5B9DB-E7A0-2647-AB59-65A6717B975E}" type="slidenum">
              <a:rPr lang="en-US"/>
              <a:pPr/>
              <a:t>18</a:t>
            </a:fld>
            <a:endParaRPr lang="en-US"/>
          </a:p>
        </p:txBody>
      </p:sp>
      <p:sp>
        <p:nvSpPr>
          <p:cNvPr id="33793"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3794" name="Rectangle 2"/>
          <p:cNvSpPr>
            <a:spLocks noGrp="1" noChangeArrowheads="1"/>
          </p:cNvSpPr>
          <p:nvPr>
            <p:ph type="body" idx="1"/>
          </p:nvPr>
        </p:nvSpPr>
        <p:spPr/>
        <p:txBody>
          <a:bodyPr lIns="0" tIns="0" rIns="0" bIns="0"/>
          <a:lstStyle/>
          <a:p>
            <a:pPr>
              <a:lnSpc>
                <a:spcPct val="95000"/>
              </a:lnSpc>
              <a:spcBef>
                <a:spcPct val="0"/>
              </a:spcBef>
            </a:pPr>
            <a:r>
              <a:rPr lang="en-US" sz="1600">
                <a:solidFill>
                  <a:srgbClr val="000000"/>
                </a:solidFill>
                <a:latin typeface="Arial" charset="0"/>
              </a:rPr>
              <a:t>Once a job candidate has been selected, he or she needs to be introduced to the job and organization. This introduction is called orientation</a:t>
            </a:r>
            <a:endParaRPr lang="en-US"/>
          </a:p>
          <a:p>
            <a:pPr>
              <a:lnSpc>
                <a:spcPct val="95000"/>
              </a:lnSpc>
              <a:spcBef>
                <a:spcPct val="0"/>
              </a:spcBef>
            </a:pPr>
            <a:endParaRPr lang="en-US" sz="1600">
              <a:solidFill>
                <a:srgbClr val="000000"/>
              </a:solidFill>
              <a:latin typeface="Arial" charset="0"/>
            </a:endParaRPr>
          </a:p>
          <a:p>
            <a:pPr>
              <a:lnSpc>
                <a:spcPct val="95000"/>
              </a:lnSpc>
              <a:spcBef>
                <a:spcPct val="0"/>
              </a:spcBef>
            </a:pPr>
            <a:r>
              <a:rPr lang="en-US" sz="1600">
                <a:solidFill>
                  <a:srgbClr val="000000"/>
                </a:solidFill>
                <a:latin typeface="Arial" charset="0"/>
              </a:rPr>
              <a:t>Employee training is a learning experience that seeks a relatively permanent change in employees by improving their ability to perform on the job. Thus, training involves changing skills, knowledge, attitudes, or behavior</a:t>
            </a:r>
          </a:p>
        </p:txBody>
      </p:sp>
    </p:spTree>
    <p:extLst>
      <p:ext uri="{BB962C8B-B14F-4D97-AF65-F5344CB8AC3E}">
        <p14:creationId xmlns:p14="http://schemas.microsoft.com/office/powerpoint/2010/main" val="3376551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2673957B-2C64-A240-A2B1-1026800B6258}" type="slidenum">
              <a:rPr lang="en-US"/>
              <a:pPr/>
              <a:t>19</a:t>
            </a:fld>
            <a:endParaRPr lang="en-US"/>
          </a:p>
        </p:txBody>
      </p:sp>
      <p:sp>
        <p:nvSpPr>
          <p:cNvPr id="35841"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5842" name="Rectangle 2"/>
          <p:cNvSpPr>
            <a:spLocks noGrp="1" noChangeArrowheads="1"/>
          </p:cNvSpPr>
          <p:nvPr>
            <p:ph type="body" idx="1"/>
          </p:nvPr>
        </p:nvSpPr>
        <p:spPr/>
        <p:txBody>
          <a:bodyPr lIns="0" tIns="0" rIns="0" bIns="0"/>
          <a:lstStyle/>
          <a:p>
            <a:pPr>
              <a:lnSpc>
                <a:spcPct val="95000"/>
              </a:lnSpc>
              <a:spcBef>
                <a:spcPct val="0"/>
              </a:spcBef>
            </a:pPr>
            <a:r>
              <a:rPr lang="en-US" sz="1600">
                <a:solidFill>
                  <a:srgbClr val="000000"/>
                </a:solidFill>
                <a:latin typeface="Arial" charset="0"/>
              </a:rPr>
              <a:t>The leading questions in Exhibit 6-6 suggest the kinds of signals that can warn a manager when training may be necessary. The more obvious ones are related directly to productivity</a:t>
            </a:r>
          </a:p>
        </p:txBody>
      </p:sp>
    </p:spTree>
    <p:extLst>
      <p:ext uri="{BB962C8B-B14F-4D97-AF65-F5344CB8AC3E}">
        <p14:creationId xmlns:p14="http://schemas.microsoft.com/office/powerpoint/2010/main" val="171945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3E481-A9D8-461E-B108-81BB7BAE6E61}" type="slidenum">
              <a:rPr lang="en-US" smtClean="0"/>
              <a:t>2</a:t>
            </a:fld>
            <a:endParaRPr lang="en-US" dirty="0"/>
          </a:p>
        </p:txBody>
      </p:sp>
    </p:spTree>
    <p:extLst>
      <p:ext uri="{BB962C8B-B14F-4D97-AF65-F5344CB8AC3E}">
        <p14:creationId xmlns:p14="http://schemas.microsoft.com/office/powerpoint/2010/main" val="883343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156C5954-147D-E148-8861-06FB95CF7328}" type="slidenum">
              <a:rPr lang="en-US"/>
              <a:pPr/>
              <a:t>20</a:t>
            </a:fld>
            <a:endParaRPr lang="en-US"/>
          </a:p>
        </p:txBody>
      </p:sp>
      <p:sp>
        <p:nvSpPr>
          <p:cNvPr id="37889"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7890"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Many different types of training methods are available. For the most part, we can classify them as on-the-job or off-the-job training. The more popular training methods are summarized in Exhibit 6-7.</a:t>
            </a:r>
          </a:p>
        </p:txBody>
      </p:sp>
    </p:spTree>
    <p:extLst>
      <p:ext uri="{BB962C8B-B14F-4D97-AF65-F5344CB8AC3E}">
        <p14:creationId xmlns:p14="http://schemas.microsoft.com/office/powerpoint/2010/main" val="167639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0F1628E0-5E20-2D41-B50F-59526E82CEDC}" type="slidenum">
              <a:rPr lang="en-US"/>
              <a:pPr/>
              <a:t>21</a:t>
            </a:fld>
            <a:endParaRPr lang="en-US"/>
          </a:p>
        </p:txBody>
      </p:sp>
      <p:sp>
        <p:nvSpPr>
          <p:cNvPr id="39937"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9938"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It</a:t>
            </a:r>
            <a:r>
              <a:rPr lang="ja-JP" altLang="en-US" sz="1600" dirty="0">
                <a:solidFill>
                  <a:srgbClr val="000000"/>
                </a:solidFill>
                <a:latin typeface="Arial"/>
              </a:rPr>
              <a:t>’</a:t>
            </a:r>
            <a:r>
              <a:rPr lang="en-US" sz="1600" dirty="0">
                <a:solidFill>
                  <a:srgbClr val="000000"/>
                </a:solidFill>
                <a:latin typeface="Arial" charset="0"/>
              </a:rPr>
              <a:t>s important for managers to get their employees to achieve performance levels that the organization considers desirable. How do managers ensure that employees are performing as well as they</a:t>
            </a:r>
            <a:r>
              <a:rPr lang="ja-JP" altLang="en-US" sz="1600" dirty="0">
                <a:solidFill>
                  <a:srgbClr val="000000"/>
                </a:solidFill>
                <a:latin typeface="Arial"/>
              </a:rPr>
              <a:t>’</a:t>
            </a:r>
            <a:r>
              <a:rPr lang="en-US" sz="1600" dirty="0">
                <a:solidFill>
                  <a:srgbClr val="000000"/>
                </a:solidFill>
                <a:latin typeface="Arial" charset="0"/>
              </a:rPr>
              <a:t>re supposed to? In organizations, the formal means of assessing the work of employees is through a systematic performance appraisal process.</a:t>
            </a:r>
          </a:p>
        </p:txBody>
      </p:sp>
    </p:spTree>
    <p:extLst>
      <p:ext uri="{BB962C8B-B14F-4D97-AF65-F5344CB8AC3E}">
        <p14:creationId xmlns:p14="http://schemas.microsoft.com/office/powerpoint/2010/main" val="1066712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B351BBB2-A0C3-8E42-9938-B94D0BF75822}" type="slidenum">
              <a:rPr lang="en-US"/>
              <a:pPr/>
              <a:t>22</a:t>
            </a:fld>
            <a:endParaRPr lang="en-US"/>
          </a:p>
        </p:txBody>
      </p:sp>
      <p:sp>
        <p:nvSpPr>
          <p:cNvPr id="41985"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41986"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We list specific appraisal techniques in Exhibit 6-8.</a:t>
            </a:r>
          </a:p>
          <a:p>
            <a:pPr>
              <a:lnSpc>
                <a:spcPct val="95000"/>
              </a:lnSpc>
              <a:spcBef>
                <a:spcPct val="0"/>
              </a:spcBef>
            </a:pPr>
            <a:endParaRPr lang="en-US" sz="1600" dirty="0">
              <a:solidFill>
                <a:srgbClr val="000000"/>
              </a:solidFill>
              <a:latin typeface="Arial" charset="0"/>
            </a:endParaRPr>
          </a:p>
          <a:p>
            <a:r>
              <a:rPr lang="en-US" sz="1600" dirty="0"/>
              <a:t>group (5;40) </a:t>
            </a:r>
          </a:p>
          <a:p>
            <a:r>
              <a:rPr lang="en-US" sz="1600" dirty="0"/>
              <a:t>individual</a:t>
            </a:r>
          </a:p>
          <a:p>
            <a:r>
              <a:rPr lang="en-US" sz="1600" dirty="0"/>
              <a:t>paired (S;W)</a:t>
            </a:r>
          </a:p>
          <a:p>
            <a:r>
              <a:rPr lang="en-US" sz="1600" dirty="0"/>
              <a:t>GE; Yahoo; </a:t>
            </a:r>
          </a:p>
          <a:p>
            <a:r>
              <a:rPr lang="en-US" sz="1600" dirty="0"/>
              <a:t>MS</a:t>
            </a:r>
          </a:p>
          <a:p>
            <a:pPr>
              <a:lnSpc>
                <a:spcPct val="95000"/>
              </a:lnSpc>
              <a:spcBef>
                <a:spcPct val="0"/>
              </a:spcBef>
            </a:pPr>
            <a:endParaRPr lang="en-US" sz="1600" dirty="0">
              <a:solidFill>
                <a:srgbClr val="000000"/>
              </a:solidFill>
              <a:latin typeface="Arial" charset="0"/>
            </a:endParaRPr>
          </a:p>
        </p:txBody>
      </p:sp>
    </p:spTree>
    <p:extLst>
      <p:ext uri="{BB962C8B-B14F-4D97-AF65-F5344CB8AC3E}">
        <p14:creationId xmlns:p14="http://schemas.microsoft.com/office/powerpoint/2010/main" val="2441325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45F5B9DB-E7A0-2647-AB59-65A6717B975E}" type="slidenum">
              <a:rPr lang="en-US"/>
              <a:pPr/>
              <a:t>23</a:t>
            </a:fld>
            <a:endParaRPr lang="en-US"/>
          </a:p>
        </p:txBody>
      </p:sp>
      <p:sp>
        <p:nvSpPr>
          <p:cNvPr id="33793"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33794" name="Rectangle 2"/>
          <p:cNvSpPr>
            <a:spLocks noGrp="1" noChangeArrowheads="1"/>
          </p:cNvSpPr>
          <p:nvPr>
            <p:ph type="body" idx="1"/>
          </p:nvPr>
        </p:nvSpPr>
        <p:spPr/>
        <p:txBody>
          <a:bodyPr lIns="0" tIns="0" rIns="0" bIns="0"/>
          <a:lstStyle/>
          <a:p>
            <a:pPr>
              <a:lnSpc>
                <a:spcPct val="95000"/>
              </a:lnSpc>
              <a:spcBef>
                <a:spcPct val="0"/>
              </a:spcBef>
            </a:pPr>
            <a:endParaRPr lang="en-US" sz="1600" dirty="0">
              <a:solidFill>
                <a:srgbClr val="000000"/>
              </a:solidFill>
              <a:latin typeface="Arial" charset="0"/>
            </a:endParaRPr>
          </a:p>
        </p:txBody>
      </p:sp>
    </p:spTree>
    <p:extLst>
      <p:ext uri="{BB962C8B-B14F-4D97-AF65-F5344CB8AC3E}">
        <p14:creationId xmlns:p14="http://schemas.microsoft.com/office/powerpoint/2010/main" val="428273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solidFill>
                  <a:srgbClr val="FF0000"/>
                </a:solidFill>
              </a:rPr>
              <a:t>The modern area of management </a:t>
            </a:r>
            <a:r>
              <a:rPr lang="en-US" b="0" dirty="0">
                <a:solidFill>
                  <a:srgbClr val="FF0000"/>
                </a:solidFill>
              </a:rPr>
              <a:t>began with the classical MGT perspective </a:t>
            </a:r>
            <a:r>
              <a:rPr lang="en-US" b="0" dirty="0"/>
              <a:t>in late 19 century</a:t>
            </a:r>
            <a:r>
              <a:rPr lang="en-US" b="0" dirty="0">
                <a:solidFill>
                  <a:srgbClr val="FF0000"/>
                </a:solidFill>
              </a:rPr>
              <a:t>. Once </a:t>
            </a:r>
            <a:r>
              <a:rPr lang="en-US" b="0" u="sng" dirty="0">
                <a:solidFill>
                  <a:srgbClr val="FF0000"/>
                </a:solidFill>
              </a:rPr>
              <a:t>work was performed on a much larger </a:t>
            </a:r>
            <a:r>
              <a:rPr lang="en-US" b="0" dirty="0">
                <a:solidFill>
                  <a:srgbClr val="FF0000"/>
                </a:solidFill>
              </a:rPr>
              <a:t>scale, by </a:t>
            </a:r>
            <a:r>
              <a:rPr lang="en-US" b="0" u="sng" dirty="0">
                <a:solidFill>
                  <a:srgbClr val="FF0000"/>
                </a:solidFill>
              </a:rPr>
              <a:t>more workers</a:t>
            </a:r>
            <a:r>
              <a:rPr lang="en-US" b="0" dirty="0">
                <a:solidFill>
                  <a:srgbClr val="FF0000"/>
                </a:solidFill>
              </a:rPr>
              <a:t>, </a:t>
            </a:r>
            <a:r>
              <a:rPr lang="en-US" b="0" u="sng" dirty="0">
                <a:solidFill>
                  <a:srgbClr val="FF0000"/>
                </a:solidFill>
              </a:rPr>
              <a:t>people began thinking </a:t>
            </a:r>
            <a:r>
              <a:rPr lang="en-US" b="0" dirty="0">
                <a:solidFill>
                  <a:srgbClr val="FF0000"/>
                </a:solidFill>
              </a:rPr>
              <a:t>about </a:t>
            </a:r>
            <a:r>
              <a:rPr lang="en-US" b="0" u="sng" dirty="0">
                <a:solidFill>
                  <a:srgbClr val="FF0000"/>
                </a:solidFill>
              </a:rPr>
              <a:t>how to design and manage </a:t>
            </a:r>
            <a:r>
              <a:rPr lang="en-US" b="0" dirty="0">
                <a:solidFill>
                  <a:srgbClr val="FF0000"/>
                </a:solidFill>
              </a:rPr>
              <a:t>work to </a:t>
            </a:r>
            <a:r>
              <a:rPr lang="en-US" b="0" u="sng" dirty="0">
                <a:solidFill>
                  <a:srgbClr val="FF0000"/>
                </a:solidFill>
              </a:rPr>
              <a:t>increase productivity and efficiency </a:t>
            </a:r>
            <a:r>
              <a:rPr lang="en-US" b="0" dirty="0">
                <a:solidFill>
                  <a:srgbClr val="FF0000"/>
                </a:solidFill>
              </a:rPr>
              <a:t>for the firm. </a:t>
            </a:r>
          </a:p>
          <a:p>
            <a:endParaRPr lang="en-US" b="0" dirty="0">
              <a:solidFill>
                <a:srgbClr val="FF0000"/>
              </a:solidFill>
            </a:endParaRPr>
          </a:p>
          <a:p>
            <a:r>
              <a:rPr lang="en-US" b="0" dirty="0">
                <a:solidFill>
                  <a:srgbClr val="FF0000"/>
                </a:solidFill>
              </a:rPr>
              <a:t>The classical MGT perspective, which tried to make firms run </a:t>
            </a:r>
            <a:r>
              <a:rPr lang="en-US" b="0" u="sng" dirty="0">
                <a:solidFill>
                  <a:srgbClr val="FF0000"/>
                </a:solidFill>
              </a:rPr>
              <a:t>like efficient well-oiled machines, </a:t>
            </a:r>
            <a:r>
              <a:rPr lang="en-US" b="0" dirty="0">
                <a:solidFill>
                  <a:srgbClr val="FF0000"/>
                </a:solidFill>
              </a:rPr>
              <a:t>is </a:t>
            </a:r>
            <a:r>
              <a:rPr lang="en-US" b="0" u="sng" dirty="0">
                <a:solidFill>
                  <a:srgbClr val="FF0000"/>
                </a:solidFill>
              </a:rPr>
              <a:t>associated</a:t>
            </a:r>
            <a:r>
              <a:rPr lang="en-US" b="0" dirty="0">
                <a:solidFill>
                  <a:srgbClr val="FF0000"/>
                </a:solidFill>
              </a:rPr>
              <a:t> with the development of hierarchy and the </a:t>
            </a:r>
            <a:r>
              <a:rPr lang="en-US" b="0" u="sng" dirty="0">
                <a:solidFill>
                  <a:srgbClr val="FF0000"/>
                </a:solidFill>
              </a:rPr>
              <a:t>bureaucratic organizations </a:t>
            </a:r>
            <a:r>
              <a:rPr lang="en-US" b="0" dirty="0">
                <a:solidFill>
                  <a:srgbClr val="FF0000"/>
                </a:solidFill>
              </a:rPr>
              <a:t>and remains the basis of much of modern management theory and practice. </a:t>
            </a:r>
          </a:p>
          <a:p>
            <a:endParaRPr lang="en-US" b="0" dirty="0">
              <a:solidFill>
                <a:srgbClr val="FF0000"/>
              </a:solidFill>
            </a:endParaRPr>
          </a:p>
          <a:p>
            <a:r>
              <a:rPr lang="en-US" b="0" dirty="0">
                <a:solidFill>
                  <a:srgbClr val="FF0000"/>
                </a:solidFill>
              </a:rPr>
              <a:t>Today we will review various historical perspectives including Scientific Management, the classical perspective and the human relations </a:t>
            </a:r>
            <a:r>
              <a:rPr lang="en-US" b="0" dirty="0" err="1">
                <a:solidFill>
                  <a:srgbClr val="FF0000"/>
                </a:solidFill>
              </a:rPr>
              <a:t>persepctive</a:t>
            </a:r>
            <a:r>
              <a:rPr lang="en-US" b="0" dirty="0">
                <a:solidFill>
                  <a:srgbClr val="FF0000"/>
                </a:solidFill>
              </a:rPr>
              <a:t>. </a:t>
            </a:r>
          </a:p>
          <a:p>
            <a:endParaRPr lang="en-US" b="0" dirty="0"/>
          </a:p>
        </p:txBody>
      </p:sp>
      <p:sp>
        <p:nvSpPr>
          <p:cNvPr id="4" name="Slide Number Placeholder 3"/>
          <p:cNvSpPr>
            <a:spLocks noGrp="1"/>
          </p:cNvSpPr>
          <p:nvPr>
            <p:ph type="sldNum" sz="quarter" idx="5"/>
          </p:nvPr>
        </p:nvSpPr>
        <p:spPr/>
        <p:txBody>
          <a:bodyPr/>
          <a:lstStyle/>
          <a:p>
            <a:fld id="{B023E481-A9D8-461E-B108-81BB7BAE6E61}" type="slidenum">
              <a:rPr lang="en-US" smtClean="0"/>
              <a:t>3</a:t>
            </a:fld>
            <a:endParaRPr lang="en-US" dirty="0"/>
          </a:p>
        </p:txBody>
      </p:sp>
    </p:spTree>
    <p:extLst>
      <p:ext uri="{BB962C8B-B14F-4D97-AF65-F5344CB8AC3E}">
        <p14:creationId xmlns:p14="http://schemas.microsoft.com/office/powerpoint/2010/main" val="3383888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19C2B38-3B84-4356-90E2-2CD6E00391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spcBef>
                <a:spcPct val="30000"/>
              </a:spcBef>
              <a:defRPr sz="1200">
                <a:solidFill>
                  <a:schemeClr val="tx1"/>
                </a:solidFill>
                <a:latin typeface="Times New Roman" panose="02020603050405020304" pitchFamily="18" charset="0"/>
              </a:defRPr>
            </a:lvl1pPr>
            <a:lvl2pPr marL="736600" indent="-280988" defTabSz="922338">
              <a:spcBef>
                <a:spcPct val="30000"/>
              </a:spcBef>
              <a:defRPr sz="1200">
                <a:solidFill>
                  <a:schemeClr val="tx1"/>
                </a:solidFill>
                <a:latin typeface="Times New Roman" panose="02020603050405020304" pitchFamily="18" charset="0"/>
              </a:defRPr>
            </a:lvl2pPr>
            <a:lvl3pPr marL="1133475" indent="-223838" defTabSz="922338">
              <a:spcBef>
                <a:spcPct val="30000"/>
              </a:spcBef>
              <a:defRPr sz="1200">
                <a:solidFill>
                  <a:schemeClr val="tx1"/>
                </a:solidFill>
                <a:latin typeface="Times New Roman" panose="02020603050405020304" pitchFamily="18" charset="0"/>
              </a:defRPr>
            </a:lvl3pPr>
            <a:lvl4pPr marL="1587500" indent="-223838" defTabSz="922338">
              <a:spcBef>
                <a:spcPct val="30000"/>
              </a:spcBef>
              <a:defRPr sz="1200">
                <a:solidFill>
                  <a:schemeClr val="tx1"/>
                </a:solidFill>
                <a:latin typeface="Times New Roman" panose="02020603050405020304" pitchFamily="18" charset="0"/>
              </a:defRPr>
            </a:lvl4pPr>
            <a:lvl5pPr marL="2041525" indent="-223838" defTabSz="922338">
              <a:spcBef>
                <a:spcPct val="30000"/>
              </a:spcBef>
              <a:defRPr sz="1200">
                <a:solidFill>
                  <a:schemeClr val="tx1"/>
                </a:solidFill>
                <a:latin typeface="Times New Roman" panose="02020603050405020304" pitchFamily="18" charset="0"/>
              </a:defRPr>
            </a:lvl5pPr>
            <a:lvl6pPr marL="2498725" indent="-223838"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55925" indent="-223838"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13125" indent="-223838"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70325" indent="-223838"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56E8209-3ADC-4BF5-BFAB-33BF5CA2928C}" type="slidenum">
              <a:rPr lang="en-US" altLang="en-US" smtClean="0"/>
              <a:pPr>
                <a:spcBef>
                  <a:spcPct val="0"/>
                </a:spcBef>
              </a:pPr>
              <a:t>4</a:t>
            </a:fld>
            <a:endParaRPr lang="en-US" altLang="en-US"/>
          </a:p>
        </p:txBody>
      </p:sp>
      <p:sp>
        <p:nvSpPr>
          <p:cNvPr id="63491" name="Rectangle 2">
            <a:extLst>
              <a:ext uri="{FF2B5EF4-FFF2-40B4-BE49-F238E27FC236}">
                <a16:creationId xmlns:a16="http://schemas.microsoft.com/office/drawing/2014/main" id="{8FF99007-7A3D-4F9B-9D62-2EA6EC1605FC}"/>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C2BBC544-CBC1-4654-A656-2AC4E48075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t>Drawbacks of Scientific Management</a:t>
            </a:r>
          </a:p>
          <a:p>
            <a:r>
              <a:rPr lang="en-US" altLang="en-US" dirty="0"/>
              <a:t>While scientific management principles improved productivity and had a substantial impact on industry, they also increased the </a:t>
            </a:r>
            <a:r>
              <a:rPr lang="en-US" altLang="en-US" dirty="0">
                <a:solidFill>
                  <a:srgbClr val="FF0000"/>
                </a:solidFill>
              </a:rPr>
              <a:t>monotony</a:t>
            </a:r>
            <a:r>
              <a:rPr lang="en-US" altLang="en-US" dirty="0"/>
              <a:t> of work. The core job dimensions of skill variety, task identity, task significance, autonomy, and feedback all were missing from the picture of scientific management.</a:t>
            </a:r>
          </a:p>
          <a:p>
            <a:r>
              <a:rPr lang="en-US" altLang="en-US" dirty="0"/>
              <a:t>While in many cases the new ways of working were accepted by the workers, in some cases they were not. The use of stopwatches often was a protested issue and led to a strike at one factory where "Taylorism" was being tested. Complaints that Taylorism was dehumanizing led to an investigation by the United States Congress. Despite its controversy, scientific management changed the way that work was done, and forms of it continue to be used today.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72A59358-0822-4FE5-B793-3B75E29E2866}"/>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5219" name="Rectangle 3">
            <a:extLst>
              <a:ext uri="{FF2B5EF4-FFF2-40B4-BE49-F238E27FC236}">
                <a16:creationId xmlns:a16="http://schemas.microsoft.com/office/drawing/2014/main" id="{B6FFD7B1-C8D7-4052-8C8A-A42EBD807565}"/>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a:tabLst>
                <a:tab pos="228600" algn="l"/>
              </a:tabLst>
            </a:pPr>
            <a:r>
              <a:rPr lang="en-US" altLang="en-US" dirty="0"/>
              <a:t>Classical organizational theory is an early approach to the study of management (emerged during the same time that the scientific management approach) that focused on the most efficient way to structure overall organizations. The idea was that there was an efficient way to structure work in all organizations. </a:t>
            </a:r>
          </a:p>
          <a:p>
            <a:pPr>
              <a:tabLst>
                <a:tab pos="228600" algn="l"/>
              </a:tabLst>
            </a:pPr>
            <a:endParaRPr lang="en-US" altLang="en-US" dirty="0"/>
          </a:p>
          <a:p>
            <a:pPr>
              <a:tabLst>
                <a:tab pos="228600" algn="l"/>
              </a:tabLst>
            </a:pPr>
            <a:r>
              <a:rPr lang="en-US" altLang="en-US" dirty="0"/>
              <a:t>Two of the best know classical organizational theorists were </a:t>
            </a:r>
            <a:r>
              <a:rPr lang="en-US" altLang="en-US" u="sng" dirty="0"/>
              <a:t>Henry Fayol and Max Weber </a:t>
            </a:r>
            <a:r>
              <a:rPr lang="en-US" altLang="en-US" dirty="0"/>
              <a:t>described in detail in your text. Weber, claimed that the ideal organizational form is the bureaucracy. This universal view of an ideal organizational structure is in contrast to the modern approaches to organizational design that stress that different forms of organizational structure may be more suited under specific conditions.</a:t>
            </a:r>
          </a:p>
          <a:p>
            <a:pPr>
              <a:tabLst>
                <a:tab pos="228600" algn="l"/>
              </a:tabLst>
            </a:pPr>
            <a:endParaRPr lang="en-US" altLang="en-US" dirty="0"/>
          </a:p>
          <a:p>
            <a:pPr>
              <a:tabLst>
                <a:tab pos="228600" algn="l"/>
              </a:tabLst>
            </a:pPr>
            <a:r>
              <a:rPr lang="en-US" altLang="en-US" dirty="0"/>
              <a:t>Bureaucracy is an organizational design that </a:t>
            </a:r>
            <a:r>
              <a:rPr lang="en-US" altLang="en-US" u="sng" dirty="0"/>
              <a:t>attempts to make organizations work efficiently </a:t>
            </a:r>
            <a:r>
              <a:rPr lang="en-US" altLang="en-US" dirty="0"/>
              <a:t>by having a clear line of authority, in which people are required to perform well define jobs. This slide is a graphic presentation of the its characteristics:</a:t>
            </a:r>
          </a:p>
          <a:p>
            <a:pPr>
              <a:tabLst>
                <a:tab pos="228600" algn="l"/>
              </a:tabLst>
            </a:pPr>
            <a:r>
              <a:rPr lang="en-US" altLang="en-US" b="1" dirty="0"/>
              <a:t>Division of labor</a:t>
            </a:r>
            <a:r>
              <a:rPr lang="en-US" altLang="en-US" dirty="0"/>
              <a:t> – duties are divided into special tasks and performed by those with appropriate skills</a:t>
            </a:r>
          </a:p>
          <a:p>
            <a:pPr>
              <a:tabLst>
                <a:tab pos="228600" algn="l"/>
              </a:tabLst>
            </a:pPr>
            <a:r>
              <a:rPr lang="en-US" altLang="en-US" b="1" dirty="0"/>
              <a:t>Hierarchical structure</a:t>
            </a:r>
            <a:r>
              <a:rPr lang="en-US" altLang="en-US" dirty="0"/>
              <a:t> – positions are ranked by authority from lower to higher levels</a:t>
            </a:r>
          </a:p>
          <a:p>
            <a:pPr>
              <a:tabLst>
                <a:tab pos="228600" algn="l"/>
              </a:tabLst>
            </a:pPr>
            <a:r>
              <a:rPr lang="en-US" altLang="en-US" b="1" dirty="0"/>
              <a:t>Authority structure</a:t>
            </a:r>
            <a:r>
              <a:rPr lang="en-US" altLang="en-US" dirty="0"/>
              <a:t> – the making of decisions is determined by one’s position in the hierarchy, higher ranking  employees have the authority</a:t>
            </a:r>
          </a:p>
          <a:p>
            <a:pPr>
              <a:tabLst>
                <a:tab pos="228600" algn="l"/>
              </a:tabLst>
            </a:pPr>
            <a:endParaRPr lang="en-US" altLang="en-US" dirty="0"/>
          </a:p>
          <a:p>
            <a:pPr>
              <a:tabLst>
                <a:tab pos="228600" algn="l"/>
              </a:tabLst>
            </a:pPr>
            <a:r>
              <a:rPr lang="en-US" altLang="en-US" b="1" dirty="0"/>
              <a:t>Formal rules and regulations</a:t>
            </a:r>
            <a:r>
              <a:rPr lang="en-US" altLang="en-US" dirty="0"/>
              <a:t> - (written) used to control employees’  behavior</a:t>
            </a:r>
          </a:p>
          <a:p>
            <a:pPr>
              <a:tabLst>
                <a:tab pos="228600" algn="l"/>
              </a:tabLst>
            </a:pPr>
            <a:r>
              <a:rPr lang="en-US" altLang="en-US" b="1" dirty="0"/>
              <a:t>Impersonal treatment favoritism</a:t>
            </a:r>
            <a:r>
              <a:rPr lang="en-US" altLang="en-US" dirty="0"/>
              <a:t> – all work relationships should be based on objective standards</a:t>
            </a:r>
          </a:p>
          <a:p>
            <a:pPr>
              <a:tabLst>
                <a:tab pos="228600" algn="l"/>
              </a:tabLst>
            </a:pPr>
            <a:r>
              <a:rPr lang="en-US" altLang="en-US" b="1" dirty="0"/>
              <a:t>Lifelong career commitment</a:t>
            </a:r>
            <a:r>
              <a:rPr lang="en-US" altLang="en-US" dirty="0"/>
              <a:t> – employment is viewed as a lifelong obligation on the part of the organization  and the employee</a:t>
            </a:r>
          </a:p>
          <a:p>
            <a:pPr>
              <a:tabLst>
                <a:tab pos="228600" algn="l"/>
              </a:tabLst>
            </a:pPr>
            <a:r>
              <a:rPr lang="en-US" altLang="en-US" b="1" dirty="0"/>
              <a:t>Rationality</a:t>
            </a:r>
            <a:r>
              <a:rPr lang="en-US" altLang="en-US" dirty="0"/>
              <a:t> – the organization is committed to achieving its goals (e.g., productivity) in the most efficient way.</a:t>
            </a:r>
          </a:p>
          <a:p>
            <a:pPr>
              <a:tabLst>
                <a:tab pos="228600" algn="l"/>
              </a:tabLst>
            </a:pPr>
            <a:endParaRPr lang="en-US" altLang="en-US" dirty="0"/>
          </a:p>
          <a:p>
            <a:pPr>
              <a:tabLst>
                <a:tab pos="228600" algn="l"/>
              </a:tabLst>
            </a:pPr>
            <a:endParaRPr lang="en-US" altLang="en-US" dirty="0"/>
          </a:p>
          <a:p>
            <a:pPr>
              <a:tabLst>
                <a:tab pos="228600" algn="l"/>
              </a:tabLst>
            </a:pPr>
            <a:endParaRPr lang="en-US" altLang="en-US" dirty="0"/>
          </a:p>
          <a:p>
            <a:pPr>
              <a:tabLst>
                <a:tab pos="228600" algn="l"/>
              </a:tabLst>
            </a:pPr>
            <a:endParaRPr lang="en-US" altLang="en-US" dirty="0"/>
          </a:p>
          <a:p>
            <a:pPr>
              <a:tabLst>
                <a:tab pos="228600" algn="l"/>
              </a:tabLst>
            </a:pPr>
            <a:endParaRPr lang="en-US" altLang="en-US" dirty="0"/>
          </a:p>
          <a:p>
            <a:pPr>
              <a:tabLst>
                <a:tab pos="228600" algn="l"/>
              </a:tabLst>
            </a:pPr>
            <a:endParaRPr lang="en-US" altLang="en-US" dirty="0"/>
          </a:p>
        </p:txBody>
      </p:sp>
    </p:spTree>
    <p:extLst>
      <p:ext uri="{BB962C8B-B14F-4D97-AF65-F5344CB8AC3E}">
        <p14:creationId xmlns:p14="http://schemas.microsoft.com/office/powerpoint/2010/main" val="291065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a:extLst>
              <a:ext uri="{FF2B5EF4-FFF2-40B4-BE49-F238E27FC236}">
                <a16:creationId xmlns:a16="http://schemas.microsoft.com/office/drawing/2014/main" id="{CC3DA13B-7A5D-4A43-885F-F1A4CD43A9C0}"/>
              </a:ext>
            </a:extLst>
          </p:cNvPr>
          <p:cNvSpPr>
            <a:spLocks noGrp="1" noRot="1" noChangeAspect="1" noChangeArrowheads="1"/>
          </p:cNvSpPr>
          <p:nvPr>
            <p:ph type="sldImg"/>
          </p:nvPr>
        </p:nvSpPr>
        <p:spPr bwMode="auto">
          <a:xfrm>
            <a:off x="1144588" y="687388"/>
            <a:ext cx="4572000" cy="3429000"/>
          </a:xfrm>
          <a:prstGeom prst="rect">
            <a:avLst/>
          </a:prstGeom>
          <a:solidFill>
            <a:srgbClr val="FFFFFF"/>
          </a:solidFill>
          <a:ln>
            <a:solidFill>
              <a:srgbClr val="000000"/>
            </a:solidFill>
            <a:miter lim="800000"/>
            <a:headEnd/>
            <a:tailEnd/>
          </a:ln>
        </p:spPr>
      </p:sp>
      <p:sp>
        <p:nvSpPr>
          <p:cNvPr id="289795" name="Rectangle 3">
            <a:extLst>
              <a:ext uri="{FF2B5EF4-FFF2-40B4-BE49-F238E27FC236}">
                <a16:creationId xmlns:a16="http://schemas.microsoft.com/office/drawing/2014/main" id="{95988ACF-9C31-4692-A28D-AB6427A6161C}"/>
              </a:ext>
            </a:extLst>
          </p:cNvPr>
          <p:cNvSpPr>
            <a:spLocks noGrp="1" noChangeArrowheads="1"/>
          </p:cNvSpPr>
          <p:nvPr>
            <p:ph type="body" idx="1"/>
          </p:nvPr>
        </p:nvSpPr>
        <p:spPr bwMode="auto">
          <a:xfrm>
            <a:off x="914400" y="4343400"/>
            <a:ext cx="5029200" cy="4113213"/>
          </a:xfrm>
          <a:prstGeom prst="rect">
            <a:avLst/>
          </a:prstGeom>
          <a:solidFill>
            <a:srgbClr val="FFFFFF"/>
          </a:solidFill>
          <a:ln>
            <a:solidFill>
              <a:srgbClr val="000000"/>
            </a:solidFill>
            <a:miter lim="800000"/>
            <a:headEnd/>
            <a:tailEnd/>
          </a:ln>
        </p:spPr>
        <p:txBody>
          <a:bodyPr lIns="90096" tIns="45048" rIns="90096" bIns="45048"/>
          <a:lstStyle/>
          <a:p>
            <a:r>
              <a:rPr lang="en-US" altLang="en-US" dirty="0"/>
              <a:t>Just a few words about Douglas McGregor that relates to our discussion.</a:t>
            </a:r>
          </a:p>
          <a:p>
            <a:r>
              <a:rPr lang="en-US" altLang="en-US" dirty="0"/>
              <a:t>Managers of a century ago tended to hold negative views about their workers. They assumed they were lazy and irresponsible and treated them with disrespect. This negative approach reflects a traditional view of  management called Theory X.  The theory Y perspective assumes that people are highly responsive to their work environments, and that the ways that they are treated will influence the ways they will act. </a:t>
            </a:r>
          </a:p>
          <a:p>
            <a:r>
              <a:rPr lang="en-US" altLang="en-US" dirty="0"/>
              <a:t>The next two slides list some of the differences between these two perspective also described in your text.</a:t>
            </a:r>
          </a:p>
          <a:p>
            <a:endParaRPr lang="en-US" altLang="en-US" dirty="0"/>
          </a:p>
          <a:p>
            <a:endParaRPr lang="en-US" altLang="en-US" dirty="0"/>
          </a:p>
          <a:p>
            <a:endParaRPr lang="en-US" altLang="en-US" dirty="0"/>
          </a:p>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work in industrial psychology received not much attention because for the prominence of scientific management here 
A breakthrough occurred following a series of experiments at a Chicago electric company known as the Hawthorne studies. These studies concluded that positive treatment of employees improved their motivation and productivity. </a:t>
            </a:r>
          </a:p>
          <a:p>
            <a:r>
              <a:rPr lang="en-US" dirty="0"/>
              <a:t>The publications of these results led to a revolution in worker treatment and laid the groundwork for examinations of the treatment of workers, leadership, motivation and human resources management.</a:t>
            </a:r>
          </a:p>
        </p:txBody>
      </p:sp>
      <p:sp>
        <p:nvSpPr>
          <p:cNvPr id="4" name="Slide Number Placeholder 3"/>
          <p:cNvSpPr>
            <a:spLocks noGrp="1"/>
          </p:cNvSpPr>
          <p:nvPr>
            <p:ph type="sldNum" sz="quarter" idx="5"/>
          </p:nvPr>
        </p:nvSpPr>
        <p:spPr/>
        <p:txBody>
          <a:bodyPr/>
          <a:lstStyle/>
          <a:p>
            <a:fld id="{B023E481-A9D8-461E-B108-81BB7BAE6E61}" type="slidenum">
              <a:rPr lang="en-US" smtClean="0"/>
              <a:t>7</a:t>
            </a:fld>
            <a:endParaRPr lang="en-US" dirty="0"/>
          </a:p>
        </p:txBody>
      </p:sp>
    </p:spTree>
    <p:extLst>
      <p:ext uri="{BB962C8B-B14F-4D97-AF65-F5344CB8AC3E}">
        <p14:creationId xmlns:p14="http://schemas.microsoft.com/office/powerpoint/2010/main" val="587955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9C6C335C-BC4E-1542-8EEC-BDD4FF39BA60}" type="slidenum">
              <a:rPr lang="en-US"/>
              <a:pPr/>
              <a:t>8</a:t>
            </a:fld>
            <a:endParaRPr lang="en-US"/>
          </a:p>
        </p:txBody>
      </p:sp>
      <p:sp>
        <p:nvSpPr>
          <p:cNvPr id="6145"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6146" name="Rectangle 2"/>
          <p:cNvSpPr>
            <a:spLocks noGrp="1" noChangeArrowheads="1"/>
          </p:cNvSpPr>
          <p:nvPr>
            <p:ph type="body" idx="1"/>
          </p:nvPr>
        </p:nvSpPr>
        <p:spPr/>
        <p:txBody>
          <a:bodyPr lIns="0" tIns="0" rIns="0" bIns="0"/>
          <a:lstStyle/>
          <a:p>
            <a:pPr>
              <a:lnSpc>
                <a:spcPct val="95000"/>
              </a:lnSpc>
              <a:spcBef>
                <a:spcPct val="0"/>
              </a:spcBef>
            </a:pPr>
            <a:r>
              <a:rPr lang="en-US" sz="1600" u="sng" dirty="0">
                <a:solidFill>
                  <a:srgbClr val="000000"/>
                </a:solidFill>
                <a:latin typeface="Arial" charset="0"/>
              </a:rPr>
              <a:t>AON</a:t>
            </a:r>
            <a:r>
              <a:rPr lang="en-US" sz="1600" dirty="0">
                <a:solidFill>
                  <a:srgbClr val="000000"/>
                </a:solidFill>
                <a:latin typeface="Arial" charset="0"/>
              </a:rPr>
              <a:t>  (Adler) all training and coaching  for HP customer reps. </a:t>
            </a:r>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The quality of an organization is to a large degree determined by the quality of the people it employs. Success for most organizations depends on</a:t>
            </a:r>
            <a:endParaRPr lang="en-US" dirty="0"/>
          </a:p>
          <a:p>
            <a:pPr>
              <a:lnSpc>
                <a:spcPct val="95000"/>
              </a:lnSpc>
              <a:spcBef>
                <a:spcPct val="0"/>
              </a:spcBef>
            </a:pPr>
            <a:r>
              <a:rPr lang="en-US" sz="1600" dirty="0">
                <a:solidFill>
                  <a:srgbClr val="000000"/>
                </a:solidFill>
                <a:latin typeface="Arial" charset="0"/>
              </a:rPr>
              <a:t>finding the employees with the skills to successfully perform the tasks required to attain the company</a:t>
            </a:r>
            <a:r>
              <a:rPr lang="ja-JP" altLang="en-US" sz="1600" dirty="0">
                <a:solidFill>
                  <a:srgbClr val="000000"/>
                </a:solidFill>
                <a:latin typeface="Arial"/>
              </a:rPr>
              <a:t>’</a:t>
            </a:r>
            <a:r>
              <a:rPr lang="en-US" sz="1600" dirty="0">
                <a:solidFill>
                  <a:srgbClr val="000000"/>
                </a:solidFill>
                <a:latin typeface="Arial" charset="0"/>
              </a:rPr>
              <a:t>s strategic goals. Staffing and human resource management decisions and methods are critical to ensuring that the organization hires and keeps the right people.</a:t>
            </a:r>
          </a:p>
        </p:txBody>
      </p:sp>
    </p:spTree>
    <p:extLst>
      <p:ext uri="{BB962C8B-B14F-4D97-AF65-F5344CB8AC3E}">
        <p14:creationId xmlns:p14="http://schemas.microsoft.com/office/powerpoint/2010/main" val="4077549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5"/>
          </p:nvPr>
        </p:nvSpPr>
        <p:spPr>
          <a:ln/>
        </p:spPr>
        <p:txBody>
          <a:bodyPr/>
          <a:lstStyle/>
          <a:p>
            <a:fld id="{82B6E343-718A-1843-8A8B-62D712CFC44C}" type="slidenum">
              <a:rPr lang="en-US"/>
              <a:pPr/>
              <a:t>9</a:t>
            </a:fld>
            <a:endParaRPr lang="en-US"/>
          </a:p>
        </p:txBody>
      </p:sp>
      <p:sp>
        <p:nvSpPr>
          <p:cNvPr id="8193" name="Rectangle 1"/>
          <p:cNvSpPr>
            <a:spLocks noGrp="1" noRot="1" noChangeAspect="1" noChangeArrowheads="1"/>
          </p:cNvSpPr>
          <p:nvPr>
            <p:ph type="sldImg"/>
          </p:nvPr>
        </p:nvSpPr>
        <p:spPr>
          <a:ln/>
          <a:extLst>
            <a:ext uri="{FAA26D3D-D897-4be2-8F04-BA451C77F1D7}">
              <ma14:placeholderFlag xmlns="" xmlns:ma14="http://schemas.microsoft.com/office/mac/drawingml/2011/main" val="1"/>
            </a:ext>
          </a:extLst>
        </p:spPr>
      </p:sp>
      <p:sp>
        <p:nvSpPr>
          <p:cNvPr id="8194"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Notice in Exhibit 6-1 that the entire process is influenced by the external environment. Many of the factors introduced in Chapter 2 directly affect all management practices, but their effect is felt the most in managing the organization</a:t>
            </a:r>
            <a:r>
              <a:rPr lang="ja-JP" altLang="en-US" sz="1600" dirty="0">
                <a:solidFill>
                  <a:srgbClr val="000000"/>
                </a:solidFill>
                <a:latin typeface="Arial"/>
              </a:rPr>
              <a:t>’</a:t>
            </a:r>
            <a:r>
              <a:rPr lang="en-US" sz="1600" dirty="0">
                <a:solidFill>
                  <a:srgbClr val="000000"/>
                </a:solidFill>
                <a:latin typeface="Arial" charset="0"/>
              </a:rPr>
              <a:t>s human resources, because whatever happens to an organization ultimately influences what happens to its employees</a:t>
            </a:r>
          </a:p>
        </p:txBody>
      </p:sp>
    </p:spTree>
    <p:extLst>
      <p:ext uri="{BB962C8B-B14F-4D97-AF65-F5344CB8AC3E}">
        <p14:creationId xmlns:p14="http://schemas.microsoft.com/office/powerpoint/2010/main" val="3474924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65538" name="Rectangle 2"/>
          <p:cNvSpPr>
            <a:spLocks noChangeArrowheads="1"/>
          </p:cNvSpPr>
          <p:nvPr userDrawn="1"/>
        </p:nvSpPr>
        <p:spPr bwMode="auto">
          <a:xfrm>
            <a:off x="0" y="0"/>
            <a:ext cx="9144000" cy="6858000"/>
          </a:xfrm>
          <a:prstGeom prst="rect">
            <a:avLst/>
          </a:prstGeom>
          <a:solidFill>
            <a:srgbClr val="E2EDDF"/>
          </a:solidFill>
          <a:ln w="9525">
            <a:solidFill>
              <a:srgbClr val="666633"/>
            </a:solidFill>
            <a:miter lim="800000"/>
            <a:headEnd/>
            <a:tailEnd/>
          </a:ln>
          <a:effectLst/>
        </p:spPr>
        <p:txBody>
          <a:bodyPr wrap="none" anchor="ctr"/>
          <a:lstStyle/>
          <a:p>
            <a:endParaRPr lang="en-US" dirty="0"/>
          </a:p>
        </p:txBody>
      </p:sp>
      <p:sp>
        <p:nvSpPr>
          <p:cNvPr id="65540" name="Rectangle 4"/>
          <p:cNvSpPr>
            <a:spLocks noChangeArrowheads="1"/>
          </p:cNvSpPr>
          <p:nvPr userDrawn="1"/>
        </p:nvSpPr>
        <p:spPr bwMode="auto">
          <a:xfrm>
            <a:off x="1524000" y="685800"/>
            <a:ext cx="7239000" cy="5257800"/>
          </a:xfrm>
          <a:prstGeom prst="rect">
            <a:avLst/>
          </a:prstGeom>
          <a:solidFill>
            <a:schemeClr val="accent3"/>
          </a:solidFill>
          <a:ln>
            <a:noFill/>
          </a:ln>
          <a:effectLst/>
        </p:spPr>
        <p:txBody>
          <a:bodyPr wrap="none" anchor="ctr"/>
          <a:lstStyle/>
          <a:p>
            <a:endParaRPr lang="en-US" dirty="0"/>
          </a:p>
        </p:txBody>
      </p:sp>
      <p:sp>
        <p:nvSpPr>
          <p:cNvPr id="65541" name="Rectangle 5"/>
          <p:cNvSpPr>
            <a:spLocks noGrp="1" noChangeArrowheads="1"/>
          </p:cNvSpPr>
          <p:nvPr>
            <p:ph type="ctrTitle"/>
          </p:nvPr>
        </p:nvSpPr>
        <p:spPr>
          <a:xfrm>
            <a:off x="1676400" y="2016125"/>
            <a:ext cx="7010400" cy="1470025"/>
          </a:xfrm>
        </p:spPr>
        <p:txBody>
          <a:bodyPr/>
          <a:lstStyle>
            <a:lvl1pPr>
              <a:defRPr/>
            </a:lvl1pPr>
          </a:lstStyle>
          <a:p>
            <a:pPr lvl="0"/>
            <a:r>
              <a:rPr lang="en-US" noProof="0" dirty="0"/>
              <a:t>Click to edit Master title style</a:t>
            </a:r>
          </a:p>
        </p:txBody>
      </p:sp>
      <p:sp>
        <p:nvSpPr>
          <p:cNvPr id="65542" name="Rectangle 6"/>
          <p:cNvSpPr>
            <a:spLocks noGrp="1" noChangeArrowheads="1"/>
          </p:cNvSpPr>
          <p:nvPr>
            <p:ph type="subTitle" idx="1"/>
          </p:nvPr>
        </p:nvSpPr>
        <p:spPr>
          <a:xfrm>
            <a:off x="1676400" y="3467100"/>
            <a:ext cx="7010400" cy="762000"/>
          </a:xfrm>
        </p:spPr>
        <p:txBody>
          <a:bodyPr/>
          <a:lstStyle>
            <a:lvl1pPr marL="0" indent="0" algn="ctr">
              <a:buFontTx/>
              <a:buNone/>
              <a:defRPr/>
            </a:lvl1pPr>
          </a:lstStyle>
          <a:p>
            <a:pPr lvl="0"/>
            <a:r>
              <a:rPr lang="en-US" noProof="0"/>
              <a:t>Click to edit Master subtitle style</a:t>
            </a:r>
          </a:p>
        </p:txBody>
      </p:sp>
      <p:sp>
        <p:nvSpPr>
          <p:cNvPr id="4" name="Rectangle 3"/>
          <p:cNvSpPr/>
          <p:nvPr userDrawn="1"/>
        </p:nvSpPr>
        <p:spPr bwMode="auto">
          <a:xfrm>
            <a:off x="0" y="0"/>
            <a:ext cx="9144000" cy="152400"/>
          </a:xfrm>
          <a:prstGeom prst="rect">
            <a:avLst/>
          </a:prstGeom>
          <a:solidFill>
            <a:srgbClr val="0070C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25190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02E4E5-EBDA-4562-A87B-48C7CC93DEC2}" type="datetimeFigureOut">
              <a:rPr lang="en-US" smtClean="0"/>
              <a:pPr/>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0C5FAE-00CD-47A8-9354-893880255B90}" type="slidenum">
              <a:rPr lang="en-US" smtClean="0"/>
              <a:pPr/>
              <a:t>‹#›</a:t>
            </a:fld>
            <a:endParaRPr lang="en-US" dirty="0"/>
          </a:p>
        </p:txBody>
      </p:sp>
    </p:spTree>
    <p:extLst>
      <p:ext uri="{BB962C8B-B14F-4D97-AF65-F5344CB8AC3E}">
        <p14:creationId xmlns:p14="http://schemas.microsoft.com/office/powerpoint/2010/main" val="3819935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02E4E5-EBDA-4562-A87B-48C7CC93DEC2}"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0C5FAE-00CD-47A8-9354-893880255B90}" type="slidenum">
              <a:rPr lang="en-US" smtClean="0"/>
              <a:pPr/>
              <a:t>‹#›</a:t>
            </a:fld>
            <a:endParaRPr lang="en-US" dirty="0"/>
          </a:p>
        </p:txBody>
      </p:sp>
    </p:spTree>
    <p:extLst>
      <p:ext uri="{BB962C8B-B14F-4D97-AF65-F5344CB8AC3E}">
        <p14:creationId xmlns:p14="http://schemas.microsoft.com/office/powerpoint/2010/main" val="150189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02E4E5-EBDA-4562-A87B-48C7CC93DEC2}"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0C5FAE-00CD-47A8-9354-893880255B90}" type="slidenum">
              <a:rPr lang="en-US" smtClean="0"/>
              <a:pPr/>
              <a:t>‹#›</a:t>
            </a:fld>
            <a:endParaRPr lang="en-US" dirty="0"/>
          </a:p>
        </p:txBody>
      </p:sp>
    </p:spTree>
    <p:extLst>
      <p:ext uri="{BB962C8B-B14F-4D97-AF65-F5344CB8AC3E}">
        <p14:creationId xmlns:p14="http://schemas.microsoft.com/office/powerpoint/2010/main" val="2117254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002E4E5-EBDA-4562-A87B-48C7CC93DEC2}"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0C5FAE-00CD-47A8-9354-893880255B90}" type="slidenum">
              <a:rPr lang="en-US" smtClean="0"/>
              <a:pPr/>
              <a:t>‹#›</a:t>
            </a:fld>
            <a:endParaRPr lang="en-US" dirty="0"/>
          </a:p>
        </p:txBody>
      </p:sp>
    </p:spTree>
    <p:extLst>
      <p:ext uri="{BB962C8B-B14F-4D97-AF65-F5344CB8AC3E}">
        <p14:creationId xmlns:p14="http://schemas.microsoft.com/office/powerpoint/2010/main" val="3398525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02E4E5-EBDA-4562-A87B-48C7CC93DEC2}"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0C5FAE-00CD-47A8-9354-893880255B90}" type="slidenum">
              <a:rPr lang="en-US" smtClean="0"/>
              <a:pPr/>
              <a:t>‹#›</a:t>
            </a:fld>
            <a:endParaRPr lang="en-US" dirty="0"/>
          </a:p>
        </p:txBody>
      </p:sp>
    </p:spTree>
    <p:extLst>
      <p:ext uri="{BB962C8B-B14F-4D97-AF65-F5344CB8AC3E}">
        <p14:creationId xmlns:p14="http://schemas.microsoft.com/office/powerpoint/2010/main" val="2047423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2E4E5-EBDA-4562-A87B-48C7CC93DEC2}" type="datetimeFigureOut">
              <a:rPr lang="en-US" smtClean="0"/>
              <a:pPr/>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0C5FAE-00CD-47A8-9354-893880255B90}" type="slidenum">
              <a:rPr lang="en-US" smtClean="0"/>
              <a:pPr/>
              <a:t>‹#›</a:t>
            </a:fld>
            <a:endParaRPr lang="en-US" dirty="0"/>
          </a:p>
        </p:txBody>
      </p:sp>
    </p:spTree>
    <p:extLst>
      <p:ext uri="{BB962C8B-B14F-4D97-AF65-F5344CB8AC3E}">
        <p14:creationId xmlns:p14="http://schemas.microsoft.com/office/powerpoint/2010/main" val="2680163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02E4E5-EBDA-4562-A87B-48C7CC93DEC2}" type="datetimeFigureOut">
              <a:rPr lang="en-US" smtClean="0"/>
              <a:pPr/>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0C5FAE-00CD-47A8-9354-893880255B90}" type="slidenum">
              <a:rPr lang="en-US" smtClean="0"/>
              <a:pPr/>
              <a:t>‹#›</a:t>
            </a:fld>
            <a:endParaRPr lang="en-US" dirty="0"/>
          </a:p>
        </p:txBody>
      </p:sp>
    </p:spTree>
    <p:extLst>
      <p:ext uri="{BB962C8B-B14F-4D97-AF65-F5344CB8AC3E}">
        <p14:creationId xmlns:p14="http://schemas.microsoft.com/office/powerpoint/2010/main" val="372533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02E4E5-EBDA-4562-A87B-48C7CC93DEC2}" type="datetimeFigureOut">
              <a:rPr lang="en-US" smtClean="0"/>
              <a:pPr/>
              <a:t>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70C5FAE-00CD-47A8-9354-893880255B90}" type="slidenum">
              <a:rPr lang="en-US" smtClean="0"/>
              <a:pPr/>
              <a:t>‹#›</a:t>
            </a:fld>
            <a:endParaRPr lang="en-US" dirty="0"/>
          </a:p>
        </p:txBody>
      </p:sp>
    </p:spTree>
    <p:extLst>
      <p:ext uri="{BB962C8B-B14F-4D97-AF65-F5344CB8AC3E}">
        <p14:creationId xmlns:p14="http://schemas.microsoft.com/office/powerpoint/2010/main" val="149293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02E4E5-EBDA-4562-A87B-48C7CC93DEC2}" type="datetimeFigureOut">
              <a:rPr lang="en-US" smtClean="0"/>
              <a:pPr/>
              <a:t>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0C5FAE-00CD-47A8-9354-893880255B90}" type="slidenum">
              <a:rPr lang="en-US" smtClean="0"/>
              <a:pPr/>
              <a:t>‹#›</a:t>
            </a:fld>
            <a:endParaRPr lang="en-US" dirty="0"/>
          </a:p>
        </p:txBody>
      </p:sp>
    </p:spTree>
    <p:extLst>
      <p:ext uri="{BB962C8B-B14F-4D97-AF65-F5344CB8AC3E}">
        <p14:creationId xmlns:p14="http://schemas.microsoft.com/office/powerpoint/2010/main" val="1120922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2E4E5-EBDA-4562-A87B-48C7CC93DEC2}" type="datetimeFigureOut">
              <a:rPr lang="en-US" smtClean="0"/>
              <a:pPr/>
              <a:t>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0C5FAE-00CD-47A8-9354-893880255B90}" type="slidenum">
              <a:rPr lang="en-US" smtClean="0"/>
              <a:pPr/>
              <a:t>‹#›</a:t>
            </a:fld>
            <a:endParaRPr lang="en-US" dirty="0"/>
          </a:p>
        </p:txBody>
      </p:sp>
    </p:spTree>
    <p:extLst>
      <p:ext uri="{BB962C8B-B14F-4D97-AF65-F5344CB8AC3E}">
        <p14:creationId xmlns:p14="http://schemas.microsoft.com/office/powerpoint/2010/main" val="1860901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02E4E5-EBDA-4562-A87B-48C7CC93DEC2}" type="datetimeFigureOut">
              <a:rPr lang="en-US" smtClean="0"/>
              <a:pPr/>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0C5FAE-00CD-47A8-9354-893880255B90}" type="slidenum">
              <a:rPr lang="en-US" smtClean="0"/>
              <a:pPr/>
              <a:t>‹#›</a:t>
            </a:fld>
            <a:endParaRPr lang="en-US" dirty="0"/>
          </a:p>
        </p:txBody>
      </p:sp>
    </p:spTree>
    <p:extLst>
      <p:ext uri="{BB962C8B-B14F-4D97-AF65-F5344CB8AC3E}">
        <p14:creationId xmlns:p14="http://schemas.microsoft.com/office/powerpoint/2010/main" val="928949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0"/>
            <a:ext cx="9144000" cy="6858000"/>
          </a:xfrm>
          <a:prstGeom prst="rect">
            <a:avLst/>
          </a:prstGeom>
          <a:solidFill>
            <a:srgbClr val="E2EDDF"/>
          </a:solidFill>
          <a:ln w="9525">
            <a:solidFill>
              <a:srgbClr val="666633"/>
            </a:solidFill>
            <a:miter lim="800000"/>
            <a:headEnd/>
            <a:tailEnd/>
          </a:ln>
          <a:effectLst/>
        </p:spPr>
        <p:txBody>
          <a:bodyPr wrap="none" anchor="ctr"/>
          <a:lstStyle/>
          <a:p>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2E4E5-EBDA-4562-A87B-48C7CC93DEC2}" type="datetimeFigureOut">
              <a:rPr lang="en-US" smtClean="0"/>
              <a:pPr/>
              <a:t>1/11/2021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0C5FAE-00CD-47A8-9354-893880255B90}" type="slidenum">
              <a:rPr lang="en-US" smtClean="0"/>
              <a:pPr/>
              <a:t>‹#›</a:t>
            </a:fld>
            <a:endParaRPr lang="en-US" dirty="0"/>
          </a:p>
        </p:txBody>
      </p:sp>
      <p:sp>
        <p:nvSpPr>
          <p:cNvPr id="8" name="Rectangle 7"/>
          <p:cNvSpPr/>
          <p:nvPr userDrawn="1"/>
        </p:nvSpPr>
        <p:spPr bwMode="auto">
          <a:xfrm>
            <a:off x="0" y="0"/>
            <a:ext cx="9144000" cy="152400"/>
          </a:xfrm>
          <a:prstGeom prst="rect">
            <a:avLst/>
          </a:prstGeom>
          <a:solidFill>
            <a:srgbClr val="0070C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cxnSp>
        <p:nvCxnSpPr>
          <p:cNvPr id="10" name="Straight Connector 9"/>
          <p:cNvCxnSpPr/>
          <p:nvPr userDrawn="1"/>
        </p:nvCxnSpPr>
        <p:spPr>
          <a:xfrm>
            <a:off x="0" y="1524000"/>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9428"/>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jpeg"/><Relationship Id="rId5" Type="http://schemas.openxmlformats.org/officeDocument/2006/relationships/hyperlink" Target="https://www.google.com/imgres?imgurl=https%3A%2F%2Fwww.istnetworks.com%2Fwp-content%2Fuploads%2F2016%2F10%2Fe9a735_75588677d68f42f6bfea829ec22cbb0emv2.png&amp;imgrefurl=https%3A%2F%2Fwww.istnetworks.com%2Fblog%2Fucce-11-5-ciscos-newest-release-impresses%2F&amp;docid=UNPZ56grl9C3zM&amp;tbnid=rjvIOAVacj0QZM%3A&amp;vet=1&amp;w=1366&amp;h=768&amp;bih=561&amp;biw=1266&amp;ved=2ahUKEwiR3-20nsPgAhVjT98KHRpMCbQQxiAoA3oECAEQFA&amp;iact=c&amp;ictx=1" TargetMode="Externa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2.xml"/><Relationship Id="rId7" Type="http://schemas.openxmlformats.org/officeDocument/2006/relationships/hyperlink" Target="https://www.google.com/url?sa=i&amp;source=images&amp;cd=&amp;ved=2ahUKEwj1gePFjMvgAhWH6oMKHSUnDNUQjRx6BAgBEAU&amp;url=http%3A%2F%2Fwww.easyfreeclipart.com%2Fperson-observing-clipart.html&amp;psig=AOvVaw3wUDVwUMCXiUpjAvupGTXo&amp;ust=1550778250730638"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jpeg"/><Relationship Id="rId5" Type="http://schemas.openxmlformats.org/officeDocument/2006/relationships/hyperlink" Target="https://www.google.com/search?q=apple+logo&amp;rlz=1C1GCEA_enUS802US802&amp;tbm=isch&amp;source=iu&amp;ictx=1&amp;fir=VQLc-VgN0KoAXM%253A%252CDsqVV7sa1572GM%252C_&amp;usg=AI4_-kS7_lNwnpo2dINkB2Al8KBMQaMXaA&amp;sa=X&amp;ved=2ahUKEwjKpM_ZiMvgAhWxct8KHf4mC9UQ9QEwAXoECAAQBg#imgrc=VQLc-VgN0KoAXM:" TargetMode="External"/><Relationship Id="rId4" Type="http://schemas.openxmlformats.org/officeDocument/2006/relationships/notesSlide" Target="../notesSlides/notesSlide11.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9.jpe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png"/><Relationship Id="rId5" Type="http://schemas.openxmlformats.org/officeDocument/2006/relationships/hyperlink" Target="https://themodernsalesman.com/"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3.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5.jpe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hyperlink" Target="https://www.istockphoto.com/photo/female-doctor-talking-with-patient-gm866671958-144018295" TargetMode="External"/><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7.jpe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en.wikipedia.org/wiki/Fouga_CM.170_Magister" TargetMode="External"/><Relationship Id="rId5" Type="http://schemas.openxmlformats.org/officeDocument/2006/relationships/image" Target="../media/image2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9.jpe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www.google.com/url?sa=i&amp;source=images&amp;cd=&amp;ved=&amp;url=http%3A%2F%2Fgreentelcom.com%2Ffortune-100-companies-can-use-telecom-consultant%2F&amp;psig=AOvVaw3pENp3a20B0IAylRcwcAog&amp;ust=1550802258052063" TargetMode="External"/><Relationship Id="rId5" Type="http://schemas.openxmlformats.org/officeDocument/2006/relationships/image" Target="../media/image2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image" Target="../media/image7.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hyperlink" Target="https://www.aon.com/"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jpeg"/><Relationship Id="rId5" Type="http://schemas.openxmlformats.org/officeDocument/2006/relationships/hyperlink" Target="https://www.google.com/url?sa=i&amp;source=images&amp;cd=&amp;ved=&amp;url=https%3A%2F%2Fwww.slideshare.net%2FElodieAscenci%2Fsecrets-to-a-great-team%2F10-A_team_of_people_inside&amp;psig=AOvVaw0q6Lk3HGqNKfOFj3bPzctk&amp;ust=1550774723107424" TargetMode="External"/><Relationship Id="rId4" Type="http://schemas.openxmlformats.org/officeDocument/2006/relationships/notesSlide" Target="../notesSlides/notesSlide8.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2.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twitter.com/hashtag/nooglers" TargetMode="External"/><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7D76E6F-1C83-4E40-9D40-31BEEED614F4}" type="slidenum">
              <a:rPr lang="en-US"/>
              <a:pPr/>
              <a:t>1</a:t>
            </a:fld>
            <a:endParaRPr lang="en-US" dirty="0"/>
          </a:p>
        </p:txBody>
      </p:sp>
      <p:sp>
        <p:nvSpPr>
          <p:cNvPr id="8" name="Title 1">
            <a:extLst>
              <a:ext uri="{FF2B5EF4-FFF2-40B4-BE49-F238E27FC236}">
                <a16:creationId xmlns:a16="http://schemas.microsoft.com/office/drawing/2014/main" id="{4C24B8D7-6607-4166-83B3-377C1953291E}"/>
              </a:ext>
            </a:extLst>
          </p:cNvPr>
          <p:cNvSpPr txBox="1">
            <a:spLocks/>
          </p:cNvSpPr>
          <p:nvPr/>
        </p:nvSpPr>
        <p:spPr>
          <a:xfrm>
            <a:off x="1295400" y="2416968"/>
            <a:ext cx="7010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2800" b="1" dirty="0"/>
              <a:t>MGT689: </a:t>
            </a:r>
          </a:p>
          <a:p>
            <a:r>
              <a:rPr lang="en-US" altLang="en-US" sz="2800" b="1" dirty="0"/>
              <a:t>Organization Behavior and Design</a:t>
            </a:r>
            <a:br>
              <a:rPr lang="en-US" altLang="en-US" sz="2800" b="1" dirty="0"/>
            </a:br>
            <a:r>
              <a:rPr lang="en-US" altLang="en-US" sz="2800" b="1" dirty="0"/>
              <a:t>Theories of Management</a:t>
            </a:r>
            <a:br>
              <a:rPr lang="en-US" altLang="en-US" sz="2800" dirty="0"/>
            </a:br>
            <a:br>
              <a:rPr lang="en-US" sz="2800" b="1" dirty="0"/>
            </a:br>
            <a:endParaRPr lang="en-US" sz="2800" b="1" dirty="0"/>
          </a:p>
        </p:txBody>
      </p:sp>
      <p:sp>
        <p:nvSpPr>
          <p:cNvPr id="9" name="TextBox 8">
            <a:extLst>
              <a:ext uri="{FF2B5EF4-FFF2-40B4-BE49-F238E27FC236}">
                <a16:creationId xmlns:a16="http://schemas.microsoft.com/office/drawing/2014/main" id="{38124723-8704-4525-A1C5-908B456DCF69}"/>
              </a:ext>
            </a:extLst>
          </p:cNvPr>
          <p:cNvSpPr txBox="1"/>
          <p:nvPr/>
        </p:nvSpPr>
        <p:spPr>
          <a:xfrm>
            <a:off x="2133600" y="4495800"/>
            <a:ext cx="3581400" cy="461665"/>
          </a:xfrm>
          <a:prstGeom prst="rect">
            <a:avLst/>
          </a:prstGeom>
          <a:noFill/>
        </p:spPr>
        <p:txBody>
          <a:bodyPr wrap="square" rtlCol="0">
            <a:spAutoFit/>
          </a:bodyPr>
          <a:lstStyle/>
          <a:p>
            <a:pPr algn="ctr"/>
            <a:r>
              <a:rPr lang="en-US" sz="2400" i="1" dirty="0"/>
              <a:t>Dr. Zvi  Aronson</a:t>
            </a:r>
            <a:endParaRPr lang="en-US" sz="2400" dirty="0"/>
          </a:p>
        </p:txBody>
      </p:sp>
      <p:pic>
        <p:nvPicPr>
          <p:cNvPr id="2" name="Audio 1">
            <a:hlinkClick r:id="" action="ppaction://media"/>
            <a:extLst>
              <a:ext uri="{FF2B5EF4-FFF2-40B4-BE49-F238E27FC236}">
                <a16:creationId xmlns:a16="http://schemas.microsoft.com/office/drawing/2014/main" id="{9157CCF3-A537-4724-8D01-A7439072E6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644065025"/>
      </p:ext>
    </p:extLst>
  </p:cSld>
  <p:clrMapOvr>
    <a:masterClrMapping/>
  </p:clrMapOvr>
  <p:transition advTm="761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6-8</a:t>
            </a:r>
          </a:p>
        </p:txBody>
      </p:sp>
      <p:sp>
        <p:nvSpPr>
          <p:cNvPr id="14337" name="Rectangle 1"/>
          <p:cNvSpPr>
            <a:spLocks noGrp="1" noChangeArrowheads="1"/>
          </p:cNvSpPr>
          <p:nvPr>
            <p:ph type="ctrTitle"/>
          </p:nvPr>
        </p:nvSpPr>
        <p:spPr>
          <a:xfrm>
            <a:off x="497205" y="45720"/>
            <a:ext cx="8149590" cy="1051560"/>
          </a:xfrm>
        </p:spPr>
        <p:txBody>
          <a:bodyPr lIns="0" tIns="0" rIns="0" bIns="0"/>
          <a:lstStyle/>
          <a:p>
            <a:pPr algn="l">
              <a:lnSpc>
                <a:spcPct val="95000"/>
              </a:lnSpc>
            </a:pPr>
            <a:r>
              <a:rPr lang="en-US" sz="4400" dirty="0">
                <a:solidFill>
                  <a:srgbClr val="E46C0A"/>
                </a:solidFill>
                <a:latin typeface="Arial" charset="0"/>
              </a:rPr>
              <a:t>Employment Planning</a:t>
            </a:r>
          </a:p>
        </p:txBody>
      </p:sp>
      <p:sp>
        <p:nvSpPr>
          <p:cNvPr id="14341" name="Text Box 5"/>
          <p:cNvSpPr txBox="1">
            <a:spLocks noChangeArrowheads="1"/>
          </p:cNvSpPr>
          <p:nvPr/>
        </p:nvSpPr>
        <p:spPr bwMode="auto">
          <a:xfrm>
            <a:off x="-152400" y="1417320"/>
            <a:ext cx="8574882" cy="4561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lvl="1">
              <a:lnSpc>
                <a:spcPct val="95000"/>
              </a:lnSpc>
              <a:buClr>
                <a:srgbClr val="31859C"/>
              </a:buClr>
              <a:buSzPct val="100000"/>
              <a:buFontTx/>
              <a:buChar char="•"/>
            </a:pPr>
            <a:r>
              <a:rPr lang="en-US" sz="3200" dirty="0">
                <a:solidFill>
                  <a:srgbClr val="FF0000"/>
                </a:solidFill>
                <a:latin typeface="Arial" charset="0"/>
              </a:rPr>
              <a:t>Employment Planning</a:t>
            </a:r>
            <a:endParaRPr lang="en-US" dirty="0">
              <a:solidFill>
                <a:srgbClr val="FF0000"/>
              </a:solidFill>
            </a:endParaRPr>
          </a:p>
          <a:p>
            <a:pPr lvl="2">
              <a:lnSpc>
                <a:spcPct val="95000"/>
              </a:lnSpc>
              <a:buClr>
                <a:srgbClr val="000000"/>
              </a:buClr>
              <a:buSzPct val="80000"/>
              <a:buFont typeface="Courier New" charset="0"/>
              <a:buChar char="o"/>
            </a:pPr>
            <a:r>
              <a:rPr lang="en-US" sz="2800" b="1" dirty="0">
                <a:solidFill>
                  <a:srgbClr val="FF0000"/>
                </a:solidFill>
                <a:latin typeface="Arial" charset="0"/>
              </a:rPr>
              <a:t>The process </a:t>
            </a:r>
            <a:r>
              <a:rPr lang="en-US" sz="2800" b="1" dirty="0">
                <a:solidFill>
                  <a:srgbClr val="000000"/>
                </a:solidFill>
                <a:latin typeface="Arial" charset="0"/>
              </a:rPr>
              <a:t>by which </a:t>
            </a:r>
            <a:r>
              <a:rPr lang="en-US" sz="2800" b="1" dirty="0">
                <a:solidFill>
                  <a:srgbClr val="FF0000"/>
                </a:solidFill>
                <a:latin typeface="Arial" charset="0"/>
              </a:rPr>
              <a:t>managers</a:t>
            </a:r>
            <a:r>
              <a:rPr lang="en-US" sz="2800" b="1" dirty="0">
                <a:solidFill>
                  <a:srgbClr val="000000"/>
                </a:solidFill>
                <a:latin typeface="Arial" charset="0"/>
              </a:rPr>
              <a:t> </a:t>
            </a:r>
            <a:r>
              <a:rPr lang="en-US" sz="2800" b="1" dirty="0">
                <a:solidFill>
                  <a:srgbClr val="FF0000"/>
                </a:solidFill>
                <a:latin typeface="Arial" charset="0"/>
              </a:rPr>
              <a:t>ensure</a:t>
            </a:r>
            <a:r>
              <a:rPr lang="en-US" sz="2800" b="1" dirty="0">
                <a:solidFill>
                  <a:srgbClr val="000000"/>
                </a:solidFill>
                <a:latin typeface="Arial" charset="0"/>
              </a:rPr>
              <a:t> they have </a:t>
            </a:r>
            <a:r>
              <a:rPr lang="en-US" sz="2800" b="1" dirty="0">
                <a:solidFill>
                  <a:srgbClr val="FF0000"/>
                </a:solidFill>
                <a:latin typeface="Arial" charset="0"/>
              </a:rPr>
              <a:t>the right numbers and kinds of people</a:t>
            </a:r>
            <a:r>
              <a:rPr lang="en-US" sz="2800" dirty="0">
                <a:solidFill>
                  <a:srgbClr val="FF0000"/>
                </a:solidFill>
                <a:latin typeface="Arial" charset="0"/>
              </a:rPr>
              <a:t> </a:t>
            </a:r>
            <a:r>
              <a:rPr lang="en-US" sz="2800" b="1" dirty="0">
                <a:solidFill>
                  <a:srgbClr val="FF0000"/>
                </a:solidFill>
                <a:latin typeface="Arial" charset="0"/>
              </a:rPr>
              <a:t>in the right places at the right time</a:t>
            </a:r>
            <a:endParaRPr lang="en-US" sz="2800" dirty="0">
              <a:solidFill>
                <a:srgbClr val="FF0000"/>
              </a:solidFill>
              <a:latin typeface="Arial" charset="0"/>
            </a:endParaRPr>
          </a:p>
          <a:p>
            <a:pPr lvl="2">
              <a:lnSpc>
                <a:spcPct val="95000"/>
              </a:lnSpc>
              <a:buClr>
                <a:srgbClr val="000000"/>
              </a:buClr>
              <a:buSzPct val="80000"/>
              <a:buFont typeface="Courier New" charset="0"/>
              <a:buChar char="o"/>
            </a:pPr>
            <a:endParaRPr lang="en-US" sz="2800" dirty="0">
              <a:solidFill>
                <a:srgbClr val="000000"/>
              </a:solidFill>
              <a:latin typeface="Arial" charset="0"/>
            </a:endParaRPr>
          </a:p>
          <a:p>
            <a:pPr marL="571500" lvl="2" indent="0">
              <a:lnSpc>
                <a:spcPct val="95000"/>
              </a:lnSpc>
              <a:buClr>
                <a:srgbClr val="000000"/>
              </a:buClr>
              <a:buSzPct val="80000"/>
            </a:pPr>
            <a:endParaRPr lang="en-US" sz="2800" dirty="0">
              <a:solidFill>
                <a:srgbClr val="000000"/>
              </a:solidFill>
              <a:latin typeface="Arial" charset="0"/>
            </a:endParaRPr>
          </a:p>
          <a:p>
            <a:pPr marL="571500" lvl="2" indent="0">
              <a:lnSpc>
                <a:spcPct val="95000"/>
              </a:lnSpc>
              <a:buClr>
                <a:srgbClr val="000000"/>
              </a:buClr>
              <a:buSzPct val="80000"/>
            </a:pPr>
            <a:endParaRPr lang="en-US" dirty="0"/>
          </a:p>
          <a:p>
            <a:pPr lvl="1">
              <a:lnSpc>
                <a:spcPct val="95000"/>
              </a:lnSpc>
              <a:buClr>
                <a:srgbClr val="31859C"/>
              </a:buClr>
              <a:buSzPct val="100000"/>
              <a:buFontTx/>
              <a:buChar char="•"/>
            </a:pPr>
            <a:r>
              <a:rPr lang="en-US" sz="3200" dirty="0">
                <a:solidFill>
                  <a:srgbClr val="31859C"/>
                </a:solidFill>
                <a:latin typeface="Arial" charset="0"/>
              </a:rPr>
              <a:t>Human Resource Inventory</a:t>
            </a:r>
            <a:endParaRPr lang="en-US" dirty="0"/>
          </a:p>
          <a:p>
            <a:pPr lvl="2">
              <a:lnSpc>
                <a:spcPct val="95000"/>
              </a:lnSpc>
              <a:buClr>
                <a:srgbClr val="000000"/>
              </a:buClr>
              <a:buSzPct val="80000"/>
              <a:buFont typeface="Courier New" charset="0"/>
              <a:buChar char="o"/>
            </a:pPr>
            <a:r>
              <a:rPr lang="en-US" sz="2800" dirty="0">
                <a:solidFill>
                  <a:srgbClr val="000000"/>
                </a:solidFill>
                <a:latin typeface="Arial" charset="0"/>
              </a:rPr>
              <a:t>A report </a:t>
            </a:r>
            <a:r>
              <a:rPr lang="en-US" sz="2800" b="1" dirty="0">
                <a:solidFill>
                  <a:srgbClr val="000000"/>
                </a:solidFill>
                <a:latin typeface="Arial" charset="0"/>
              </a:rPr>
              <a:t>listing important information </a:t>
            </a:r>
            <a:r>
              <a:rPr lang="en-US" sz="2800" dirty="0">
                <a:solidFill>
                  <a:srgbClr val="000000"/>
                </a:solidFill>
                <a:latin typeface="Arial" charset="0"/>
              </a:rPr>
              <a:t>about employees such as name, </a:t>
            </a:r>
            <a:r>
              <a:rPr lang="en-US" sz="2800" b="1" dirty="0">
                <a:solidFill>
                  <a:srgbClr val="000000"/>
                </a:solidFill>
                <a:latin typeface="Arial" charset="0"/>
              </a:rPr>
              <a:t>education, training</a:t>
            </a:r>
            <a:r>
              <a:rPr lang="en-US" sz="2800" dirty="0">
                <a:solidFill>
                  <a:srgbClr val="000000"/>
                </a:solidFill>
                <a:latin typeface="Arial" charset="0"/>
              </a:rPr>
              <a:t>, </a:t>
            </a:r>
            <a:r>
              <a:rPr lang="en-US" sz="2800" b="1" dirty="0">
                <a:solidFill>
                  <a:srgbClr val="000000"/>
                </a:solidFill>
                <a:latin typeface="Arial" charset="0"/>
              </a:rPr>
              <a:t>skills, languages </a:t>
            </a:r>
            <a:r>
              <a:rPr lang="en-US" sz="2800" dirty="0">
                <a:solidFill>
                  <a:srgbClr val="000000"/>
                </a:solidFill>
                <a:latin typeface="Arial" charset="0"/>
              </a:rPr>
              <a:t>spoken, and so forth.</a:t>
            </a:r>
          </a:p>
        </p:txBody>
      </p:sp>
      <p:sp>
        <p:nvSpPr>
          <p:cNvPr id="14342" name="Text Box 6"/>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dirty="0">
                <a:solidFill>
                  <a:srgbClr val="FFFFFF"/>
                </a:solidFill>
                <a:latin typeface="Arial" charset="0"/>
              </a:rPr>
              <a:t>Copyright ©2011 Pearson Education, Inc. Publishing as Prentice Hall. </a:t>
            </a:r>
          </a:p>
        </p:txBody>
      </p:sp>
      <p:sp>
        <p:nvSpPr>
          <p:cNvPr id="2" name="Rectangle 1">
            <a:extLst>
              <a:ext uri="{FF2B5EF4-FFF2-40B4-BE49-F238E27FC236}">
                <a16:creationId xmlns:a16="http://schemas.microsoft.com/office/drawing/2014/main" id="{A62A8F64-427B-4F98-96D4-3084BEDED48B}"/>
              </a:ext>
            </a:extLst>
          </p:cNvPr>
          <p:cNvSpPr/>
          <p:nvPr/>
        </p:nvSpPr>
        <p:spPr>
          <a:xfrm>
            <a:off x="2057400" y="3226914"/>
            <a:ext cx="4419600" cy="923330"/>
          </a:xfrm>
          <a:prstGeom prst="rect">
            <a:avLst/>
          </a:prstGeom>
        </p:spPr>
        <p:txBody>
          <a:bodyPr wrap="square">
            <a:spAutoFit/>
          </a:bodyPr>
          <a:lstStyle/>
          <a:p>
            <a:r>
              <a:rPr lang="en-US" dirty="0">
                <a:solidFill>
                  <a:srgbClr val="FF0000"/>
                </a:solidFill>
                <a:latin typeface="Arial" charset="0"/>
              </a:rPr>
              <a:t>Assessing current and future </a:t>
            </a:r>
            <a:r>
              <a:rPr lang="en-US" b="1" dirty="0">
                <a:solidFill>
                  <a:srgbClr val="FF0000"/>
                </a:solidFill>
                <a:latin typeface="Arial" charset="0"/>
              </a:rPr>
              <a:t>HR needs</a:t>
            </a:r>
          </a:p>
          <a:p>
            <a:r>
              <a:rPr lang="en-US" b="1" dirty="0">
                <a:solidFill>
                  <a:srgbClr val="FF0000"/>
                </a:solidFill>
                <a:latin typeface="Arial" charset="0"/>
              </a:rPr>
              <a:t>                         Industry trends</a:t>
            </a:r>
          </a:p>
          <a:p>
            <a:r>
              <a:rPr lang="en-US" b="1" dirty="0">
                <a:solidFill>
                  <a:srgbClr val="FF0000"/>
                </a:solidFill>
                <a:latin typeface="Arial" charset="0"/>
              </a:rPr>
              <a:t>                         KSA development plan</a:t>
            </a:r>
            <a:endParaRPr lang="en-US" b="1" dirty="0">
              <a:solidFill>
                <a:srgbClr val="00B050"/>
              </a:solidFill>
            </a:endParaRPr>
          </a:p>
        </p:txBody>
      </p:sp>
      <p:pic>
        <p:nvPicPr>
          <p:cNvPr id="8" name="Picture 2" descr="Related image">
            <a:hlinkClick r:id="rId5"/>
            <a:extLst>
              <a:ext uri="{FF2B5EF4-FFF2-40B4-BE49-F238E27FC236}">
                <a16:creationId xmlns:a16="http://schemas.microsoft.com/office/drawing/2014/main" id="{72419CBB-A527-4D43-B1FB-C308D7C9AF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677457">
            <a:off x="6596955" y="2839812"/>
            <a:ext cx="1905000" cy="14136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D95699B-987D-49DC-A3F1-AE5B0931279C}"/>
              </a:ext>
            </a:extLst>
          </p:cNvPr>
          <p:cNvSpPr/>
          <p:nvPr/>
        </p:nvSpPr>
        <p:spPr>
          <a:xfrm rot="856667">
            <a:off x="7020653" y="3882416"/>
            <a:ext cx="800219" cy="369332"/>
          </a:xfrm>
          <a:prstGeom prst="rect">
            <a:avLst/>
          </a:prstGeom>
        </p:spPr>
        <p:txBody>
          <a:bodyPr wrap="none">
            <a:spAutoFit/>
          </a:bodyPr>
          <a:lstStyle/>
          <a:p>
            <a:r>
              <a:rPr lang="en-US" b="1" dirty="0">
                <a:solidFill>
                  <a:schemeClr val="bg1"/>
                </a:solidFill>
                <a:latin typeface="Arial" charset="0"/>
              </a:rPr>
              <a:t>$10 B</a:t>
            </a:r>
            <a:endParaRPr lang="en-US" b="1" dirty="0">
              <a:solidFill>
                <a:schemeClr val="bg1"/>
              </a:solidFill>
            </a:endParaRPr>
          </a:p>
        </p:txBody>
      </p:sp>
      <p:sp>
        <p:nvSpPr>
          <p:cNvPr id="4" name="Arrow: Curved Left 3">
            <a:extLst>
              <a:ext uri="{FF2B5EF4-FFF2-40B4-BE49-F238E27FC236}">
                <a16:creationId xmlns:a16="http://schemas.microsoft.com/office/drawing/2014/main" id="{FD93ADE9-7769-46F6-B32F-1D076049D608}"/>
              </a:ext>
            </a:extLst>
          </p:cNvPr>
          <p:cNvSpPr/>
          <p:nvPr/>
        </p:nvSpPr>
        <p:spPr>
          <a:xfrm rot="872656">
            <a:off x="5990470" y="4179821"/>
            <a:ext cx="377484" cy="455040"/>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pic>
        <p:nvPicPr>
          <p:cNvPr id="10" name="Audio 8">
            <a:hlinkClick r:id="" action="ppaction://media"/>
            <a:extLst>
              <a:ext uri="{FF2B5EF4-FFF2-40B4-BE49-F238E27FC236}">
                <a16:creationId xmlns:a16="http://schemas.microsoft.com/office/drawing/2014/main" id="{5C584A59-B89A-467A-9B7C-75CE33EFC1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677051408"/>
      </p:ext>
    </p:extLst>
  </p:cSld>
  <p:clrMapOvr>
    <a:masterClrMapping/>
  </p:clrMapOvr>
  <mc:AlternateContent xmlns:mc="http://schemas.openxmlformats.org/markup-compatibility/2006" xmlns:p14="http://schemas.microsoft.com/office/powerpoint/2010/main">
    <mc:Choice Requires="p14">
      <p:transition spd="slow" p14:dur="2000" advTm="51976"/>
    </mc:Choice>
    <mc:Fallback xmlns="">
      <p:transition spd="slow" advTm="51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1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6-9</a:t>
            </a:r>
          </a:p>
        </p:txBody>
      </p:sp>
      <p:sp>
        <p:nvSpPr>
          <p:cNvPr id="16389" name="Text Box 5"/>
          <p:cNvSpPr txBox="1">
            <a:spLocks noChangeArrowheads="1"/>
          </p:cNvSpPr>
          <p:nvPr/>
        </p:nvSpPr>
        <p:spPr bwMode="auto">
          <a:xfrm>
            <a:off x="-70962" y="152400"/>
            <a:ext cx="8986362" cy="426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lvl="1">
              <a:lnSpc>
                <a:spcPct val="95000"/>
              </a:lnSpc>
              <a:buClr>
                <a:srgbClr val="31859C"/>
              </a:buClr>
              <a:buSzPct val="100000"/>
              <a:buFontTx/>
              <a:buChar char="•"/>
            </a:pPr>
            <a:r>
              <a:rPr lang="en-US" sz="3200" dirty="0">
                <a:solidFill>
                  <a:srgbClr val="FF0000"/>
                </a:solidFill>
                <a:latin typeface="Arial" charset="0"/>
              </a:rPr>
              <a:t>Job Analysis</a:t>
            </a:r>
            <a:endParaRPr lang="en-US" dirty="0">
              <a:solidFill>
                <a:srgbClr val="FF0000"/>
              </a:solidFill>
            </a:endParaRPr>
          </a:p>
          <a:p>
            <a:pPr lvl="2">
              <a:lnSpc>
                <a:spcPct val="95000"/>
              </a:lnSpc>
              <a:buClr>
                <a:srgbClr val="000000"/>
              </a:buClr>
              <a:buSzPct val="80000"/>
              <a:buFont typeface="Courier New" charset="0"/>
              <a:buChar char="o"/>
            </a:pPr>
            <a:r>
              <a:rPr lang="en-US" sz="2800" dirty="0">
                <a:solidFill>
                  <a:srgbClr val="000000"/>
                </a:solidFill>
                <a:latin typeface="Arial" charset="0"/>
              </a:rPr>
              <a:t>An </a:t>
            </a:r>
            <a:r>
              <a:rPr lang="en-US" sz="2800" dirty="0">
                <a:solidFill>
                  <a:srgbClr val="FF0000"/>
                </a:solidFill>
                <a:latin typeface="Arial" charset="0"/>
              </a:rPr>
              <a:t>assessment</a:t>
            </a:r>
            <a:r>
              <a:rPr lang="en-US" sz="2800" dirty="0">
                <a:solidFill>
                  <a:srgbClr val="000000"/>
                </a:solidFill>
                <a:latin typeface="Arial" charset="0"/>
              </a:rPr>
              <a:t> that defines </a:t>
            </a:r>
            <a:r>
              <a:rPr lang="en-US" sz="2800" dirty="0">
                <a:solidFill>
                  <a:srgbClr val="FF0000"/>
                </a:solidFill>
                <a:latin typeface="Arial" charset="0"/>
              </a:rPr>
              <a:t>jobs</a:t>
            </a:r>
            <a:r>
              <a:rPr lang="en-US" sz="2800" dirty="0">
                <a:solidFill>
                  <a:srgbClr val="000000"/>
                </a:solidFill>
                <a:latin typeface="Arial" charset="0"/>
              </a:rPr>
              <a:t> </a:t>
            </a:r>
          </a:p>
          <a:p>
            <a:pPr marL="571500" lvl="2" indent="0">
              <a:lnSpc>
                <a:spcPct val="95000"/>
              </a:lnSpc>
              <a:buClr>
                <a:srgbClr val="000000"/>
              </a:buClr>
              <a:buSzPct val="80000"/>
            </a:pPr>
            <a:r>
              <a:rPr lang="en-US" sz="2800" dirty="0">
                <a:solidFill>
                  <a:srgbClr val="000000"/>
                </a:solidFill>
                <a:latin typeface="Arial" charset="0"/>
              </a:rPr>
              <a:t>and </a:t>
            </a:r>
            <a:r>
              <a:rPr lang="en-US" sz="2800" dirty="0">
                <a:solidFill>
                  <a:srgbClr val="FF0000"/>
                </a:solidFill>
                <a:latin typeface="Arial" charset="0"/>
              </a:rPr>
              <a:t>the behaviors necessary </a:t>
            </a:r>
          </a:p>
          <a:p>
            <a:pPr marL="571500" lvl="2" indent="0">
              <a:lnSpc>
                <a:spcPct val="95000"/>
              </a:lnSpc>
              <a:buClr>
                <a:srgbClr val="000000"/>
              </a:buClr>
              <a:buSzPct val="80000"/>
            </a:pPr>
            <a:r>
              <a:rPr lang="en-US" sz="2800" dirty="0">
                <a:solidFill>
                  <a:srgbClr val="FF0000"/>
                </a:solidFill>
                <a:latin typeface="Arial" charset="0"/>
              </a:rPr>
              <a:t>to perform them </a:t>
            </a:r>
            <a:r>
              <a:rPr lang="en-US" sz="2800" dirty="0">
                <a:solidFill>
                  <a:srgbClr val="000000"/>
                </a:solidFill>
                <a:latin typeface="Arial" charset="0"/>
              </a:rPr>
              <a:t>(mean)</a:t>
            </a:r>
            <a:endParaRPr lang="en-US" dirty="0"/>
          </a:p>
          <a:p>
            <a:pPr lvl="1">
              <a:lnSpc>
                <a:spcPct val="95000"/>
              </a:lnSpc>
              <a:buClr>
                <a:srgbClr val="31859C"/>
              </a:buClr>
              <a:buSzPct val="100000"/>
              <a:buFontTx/>
              <a:buChar char="•"/>
            </a:pPr>
            <a:r>
              <a:rPr lang="en-US" sz="3200" dirty="0">
                <a:solidFill>
                  <a:srgbClr val="31859C"/>
                </a:solidFill>
                <a:latin typeface="Arial" charset="0"/>
              </a:rPr>
              <a:t>Job </a:t>
            </a:r>
            <a:r>
              <a:rPr lang="en-US" sz="3200" dirty="0">
                <a:solidFill>
                  <a:srgbClr val="FF0000"/>
                </a:solidFill>
                <a:latin typeface="Arial" charset="0"/>
              </a:rPr>
              <a:t>Description</a:t>
            </a:r>
            <a:endParaRPr lang="en-US" dirty="0">
              <a:solidFill>
                <a:srgbClr val="FF0000"/>
              </a:solidFill>
            </a:endParaRPr>
          </a:p>
          <a:p>
            <a:pPr lvl="2">
              <a:lnSpc>
                <a:spcPct val="95000"/>
              </a:lnSpc>
              <a:buClr>
                <a:srgbClr val="000000"/>
              </a:buClr>
              <a:buSzPct val="80000"/>
              <a:buFont typeface="Courier New" charset="0"/>
              <a:buChar char="o"/>
            </a:pPr>
            <a:r>
              <a:rPr lang="en-US" sz="2800" dirty="0">
                <a:solidFill>
                  <a:srgbClr val="000000"/>
                </a:solidFill>
                <a:latin typeface="Arial" charset="0"/>
              </a:rPr>
              <a:t>A written </a:t>
            </a:r>
            <a:r>
              <a:rPr lang="en-US" sz="2800" dirty="0">
                <a:solidFill>
                  <a:srgbClr val="FF0000"/>
                </a:solidFill>
                <a:latin typeface="Arial" charset="0"/>
              </a:rPr>
              <a:t>statement</a:t>
            </a:r>
            <a:r>
              <a:rPr lang="en-US" sz="2800" dirty="0">
                <a:solidFill>
                  <a:srgbClr val="000000"/>
                </a:solidFill>
                <a:latin typeface="Arial" charset="0"/>
              </a:rPr>
              <a:t> </a:t>
            </a:r>
            <a:r>
              <a:rPr lang="en-US" sz="2800" dirty="0">
                <a:solidFill>
                  <a:srgbClr val="FF0000"/>
                </a:solidFill>
                <a:latin typeface="Arial" charset="0"/>
              </a:rPr>
              <a:t>that describes a job </a:t>
            </a:r>
            <a:r>
              <a:rPr lang="en-US" sz="2800" dirty="0">
                <a:solidFill>
                  <a:srgbClr val="000000"/>
                </a:solidFill>
                <a:latin typeface="Arial" charset="0"/>
              </a:rPr>
              <a:t>(how; why)</a:t>
            </a:r>
            <a:endParaRPr lang="en-US" dirty="0"/>
          </a:p>
          <a:p>
            <a:pPr lvl="1">
              <a:lnSpc>
                <a:spcPct val="95000"/>
              </a:lnSpc>
              <a:buClr>
                <a:srgbClr val="31859C"/>
              </a:buClr>
              <a:buSzPct val="100000"/>
              <a:buFontTx/>
              <a:buChar char="•"/>
            </a:pPr>
            <a:r>
              <a:rPr lang="en-US" sz="3200" dirty="0">
                <a:solidFill>
                  <a:srgbClr val="31859C"/>
                </a:solidFill>
                <a:latin typeface="Arial" charset="0"/>
              </a:rPr>
              <a:t>Job Specification</a:t>
            </a:r>
            <a:endParaRPr lang="en-US" dirty="0"/>
          </a:p>
          <a:p>
            <a:pPr lvl="2">
              <a:lnSpc>
                <a:spcPct val="95000"/>
              </a:lnSpc>
              <a:buClr>
                <a:srgbClr val="000000"/>
              </a:buClr>
              <a:buSzPct val="80000"/>
              <a:buFont typeface="Courier New" charset="0"/>
              <a:buChar char="o"/>
            </a:pPr>
            <a:r>
              <a:rPr lang="en-US" sz="2800" dirty="0">
                <a:solidFill>
                  <a:srgbClr val="000000"/>
                </a:solidFill>
                <a:latin typeface="Arial" charset="0"/>
              </a:rPr>
              <a:t>A written statement of the minimum </a:t>
            </a:r>
            <a:r>
              <a:rPr lang="en-US" sz="2800" u="sng" dirty="0">
                <a:solidFill>
                  <a:srgbClr val="FF0000"/>
                </a:solidFill>
                <a:latin typeface="Arial" charset="0"/>
              </a:rPr>
              <a:t>qualifications</a:t>
            </a:r>
            <a:r>
              <a:rPr lang="en-US" sz="2800" dirty="0">
                <a:solidFill>
                  <a:srgbClr val="000000"/>
                </a:solidFill>
                <a:latin typeface="Arial" charset="0"/>
              </a:rPr>
              <a:t> that a person must possess to perform a given job successfully </a:t>
            </a:r>
          </a:p>
        </p:txBody>
      </p:sp>
      <p:sp>
        <p:nvSpPr>
          <p:cNvPr id="2" name="Rectangle 1">
            <a:extLst>
              <a:ext uri="{FF2B5EF4-FFF2-40B4-BE49-F238E27FC236}">
                <a16:creationId xmlns:a16="http://schemas.microsoft.com/office/drawing/2014/main" id="{ACF721B0-4386-4684-993F-DC8F7ABB5F83}"/>
              </a:ext>
            </a:extLst>
          </p:cNvPr>
          <p:cNvSpPr/>
          <p:nvPr/>
        </p:nvSpPr>
        <p:spPr>
          <a:xfrm>
            <a:off x="9144000" y="2686665"/>
            <a:ext cx="5181600" cy="2139047"/>
          </a:xfrm>
          <a:prstGeom prst="rect">
            <a:avLst/>
          </a:prstGeom>
        </p:spPr>
        <p:txBody>
          <a:bodyPr wrap="square">
            <a:spAutoFit/>
          </a:bodyPr>
          <a:lstStyle/>
          <a:p>
            <a:pPr>
              <a:lnSpc>
                <a:spcPct val="95000"/>
              </a:lnSpc>
              <a:spcBef>
                <a:spcPct val="0"/>
              </a:spcBef>
            </a:pPr>
            <a:r>
              <a:rPr lang="en-US" sz="2000" b="1" dirty="0"/>
              <a:t>Business leader  </a:t>
            </a:r>
          </a:p>
          <a:p>
            <a:pPr marL="171450" indent="-171450">
              <a:lnSpc>
                <a:spcPct val="95000"/>
              </a:lnSpc>
              <a:spcBef>
                <a:spcPct val="0"/>
              </a:spcBef>
              <a:buFontTx/>
              <a:buChar char="-"/>
            </a:pPr>
            <a:r>
              <a:rPr lang="en-US" sz="2000" b="1" dirty="0"/>
              <a:t>build and manage teams that engage customers in this dynamic environment. </a:t>
            </a:r>
          </a:p>
          <a:p>
            <a:pPr marL="171450" indent="-171450">
              <a:lnSpc>
                <a:spcPct val="95000"/>
              </a:lnSpc>
              <a:spcBef>
                <a:spcPct val="0"/>
              </a:spcBef>
              <a:buFontTx/>
              <a:buChar char="-"/>
            </a:pPr>
            <a:r>
              <a:rPr lang="en-US" sz="2000" b="1" dirty="0"/>
              <a:t>Lead the people that help customers</a:t>
            </a:r>
          </a:p>
          <a:p>
            <a:pPr marL="171450" indent="-171450">
              <a:lnSpc>
                <a:spcPct val="95000"/>
              </a:lnSpc>
              <a:spcBef>
                <a:spcPct val="0"/>
              </a:spcBef>
              <a:buFontTx/>
              <a:buChar char="-"/>
            </a:pPr>
            <a:r>
              <a:rPr lang="en-US" sz="2000" b="1" dirty="0"/>
              <a:t>Adaptable and flexible by nature, you’re composed </a:t>
            </a:r>
          </a:p>
          <a:p>
            <a:pPr marL="171450" indent="-171450">
              <a:lnSpc>
                <a:spcPct val="95000"/>
              </a:lnSpc>
              <a:spcBef>
                <a:spcPct val="0"/>
              </a:spcBef>
              <a:buFontTx/>
              <a:buChar char="-"/>
            </a:pPr>
            <a:endParaRPr lang="en-US" sz="2000" b="1" dirty="0">
              <a:solidFill>
                <a:srgbClr val="000000"/>
              </a:solidFill>
              <a:latin typeface="Arial" charset="0"/>
            </a:endParaRPr>
          </a:p>
        </p:txBody>
      </p:sp>
      <p:pic>
        <p:nvPicPr>
          <p:cNvPr id="8" name="Picture 7" descr="C:\Users\zaronson\AppData\Local\Microsoft\Windows\INetCache\Content.MSO\602293EA.tmp">
            <a:hlinkClick r:id="rId5"/>
            <a:extLst>
              <a:ext uri="{FF2B5EF4-FFF2-40B4-BE49-F238E27FC236}">
                <a16:creationId xmlns:a16="http://schemas.microsoft.com/office/drawing/2014/main" id="{6FD1AEFD-D7F2-4542-8A6E-8BDCEA694B8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876800"/>
            <a:ext cx="2353520" cy="1331040"/>
          </a:xfrm>
          <a:prstGeom prst="rect">
            <a:avLst/>
          </a:prstGeom>
          <a:noFill/>
          <a:ln>
            <a:noFill/>
          </a:ln>
        </p:spPr>
      </p:pic>
      <p:sp>
        <p:nvSpPr>
          <p:cNvPr id="7" name="Rectangle 6">
            <a:extLst>
              <a:ext uri="{FF2B5EF4-FFF2-40B4-BE49-F238E27FC236}">
                <a16:creationId xmlns:a16="http://schemas.microsoft.com/office/drawing/2014/main" id="{0AAEC463-04A0-4BAB-A314-D4E374EC41BF}"/>
              </a:ext>
            </a:extLst>
          </p:cNvPr>
          <p:cNvSpPr/>
          <p:nvPr/>
        </p:nvSpPr>
        <p:spPr>
          <a:xfrm>
            <a:off x="152400" y="4724400"/>
            <a:ext cx="8594142" cy="1963614"/>
          </a:xfrm>
          <a:prstGeom prst="rect">
            <a:avLst/>
          </a:prstGeom>
        </p:spPr>
        <p:txBody>
          <a:bodyPr wrap="square">
            <a:spAutoFit/>
          </a:bodyPr>
          <a:lstStyle/>
          <a:p>
            <a:pPr marL="571500" lvl="2" indent="0">
              <a:lnSpc>
                <a:spcPct val="95000"/>
              </a:lnSpc>
              <a:buClr>
                <a:srgbClr val="000000"/>
              </a:buClr>
              <a:buSzPct val="80000"/>
            </a:pPr>
            <a:r>
              <a:rPr lang="en-US" sz="2800" b="1" dirty="0"/>
              <a:t>Business leader: </a:t>
            </a:r>
          </a:p>
          <a:p>
            <a:pPr marL="571500" lvl="2" indent="0">
              <a:lnSpc>
                <a:spcPct val="95000"/>
              </a:lnSpc>
              <a:buClr>
                <a:srgbClr val="000000"/>
              </a:buClr>
              <a:buSzPct val="80000"/>
            </a:pPr>
            <a:r>
              <a:rPr lang="en-US" sz="2800" b="1" dirty="0">
                <a:solidFill>
                  <a:srgbClr val="FF0000"/>
                </a:solidFill>
              </a:rPr>
              <a:t>- </a:t>
            </a:r>
            <a:r>
              <a:rPr lang="en-US" sz="2400" dirty="0">
                <a:solidFill>
                  <a:srgbClr val="FF0000"/>
                </a:solidFill>
              </a:rPr>
              <a:t>Manage teams </a:t>
            </a:r>
            <a:r>
              <a:rPr lang="en-US" sz="2400" dirty="0"/>
              <a:t>that </a:t>
            </a:r>
            <a:r>
              <a:rPr lang="en-US" sz="2400" dirty="0">
                <a:solidFill>
                  <a:srgbClr val="FF0000"/>
                </a:solidFill>
              </a:rPr>
              <a:t>engage customers</a:t>
            </a:r>
            <a:endParaRPr lang="en-US" sz="2400" dirty="0">
              <a:solidFill>
                <a:srgbClr val="FF0000"/>
              </a:solidFill>
              <a:latin typeface="Arial" charset="0"/>
            </a:endParaRPr>
          </a:p>
          <a:p>
            <a:pPr marL="571500" lvl="2">
              <a:lnSpc>
                <a:spcPct val="95000"/>
              </a:lnSpc>
              <a:buClr>
                <a:srgbClr val="000000"/>
              </a:buClr>
              <a:buSzPct val="80000"/>
            </a:pPr>
            <a:r>
              <a:rPr lang="en-US" sz="2400" dirty="0">
                <a:solidFill>
                  <a:srgbClr val="FF0000"/>
                </a:solidFill>
              </a:rPr>
              <a:t>- Lead people that help clients</a:t>
            </a:r>
          </a:p>
          <a:p>
            <a:pPr marL="571500" lvl="2" indent="0">
              <a:lnSpc>
                <a:spcPct val="95000"/>
              </a:lnSpc>
              <a:buClr>
                <a:srgbClr val="000000"/>
              </a:buClr>
              <a:buSzPct val="80000"/>
            </a:pPr>
            <a:r>
              <a:rPr lang="en-US" sz="2400" b="1" dirty="0">
                <a:solidFill>
                  <a:srgbClr val="FF0000"/>
                </a:solidFill>
              </a:rPr>
              <a:t>-</a:t>
            </a:r>
            <a:r>
              <a:rPr lang="en-US" sz="2400" dirty="0">
                <a:solidFill>
                  <a:srgbClr val="FF0000"/>
                </a:solidFill>
              </a:rPr>
              <a:t>Adaptable, composed …</a:t>
            </a:r>
            <a:endParaRPr lang="en-US" sz="2400" dirty="0">
              <a:solidFill>
                <a:srgbClr val="FF0000"/>
              </a:solidFill>
              <a:latin typeface="Arial" charset="0"/>
            </a:endParaRPr>
          </a:p>
          <a:p>
            <a:pPr marL="571500" lvl="2" indent="0">
              <a:lnSpc>
                <a:spcPct val="95000"/>
              </a:lnSpc>
              <a:buClr>
                <a:srgbClr val="000000"/>
              </a:buClr>
              <a:buSzPct val="80000"/>
            </a:pPr>
            <a:r>
              <a:rPr lang="en-US" sz="2400" dirty="0">
                <a:solidFill>
                  <a:srgbClr val="000000"/>
                </a:solidFill>
                <a:latin typeface="Arial" charset="0"/>
              </a:rPr>
              <a:t>     for applicant; manager; </a:t>
            </a:r>
            <a:r>
              <a:rPr lang="en-US" sz="2400" dirty="0">
                <a:solidFill>
                  <a:srgbClr val="FF0000"/>
                </a:solidFill>
                <a:latin typeface="Arial" charset="0"/>
              </a:rPr>
              <a:t>lowers discrimination</a:t>
            </a:r>
          </a:p>
        </p:txBody>
      </p:sp>
      <p:sp>
        <p:nvSpPr>
          <p:cNvPr id="14" name="Arrow: Curved Left 13">
            <a:extLst>
              <a:ext uri="{FF2B5EF4-FFF2-40B4-BE49-F238E27FC236}">
                <a16:creationId xmlns:a16="http://schemas.microsoft.com/office/drawing/2014/main" id="{C8A07C28-1376-49EF-A36A-C138F5A4459A}"/>
              </a:ext>
            </a:extLst>
          </p:cNvPr>
          <p:cNvSpPr/>
          <p:nvPr/>
        </p:nvSpPr>
        <p:spPr>
          <a:xfrm rot="21289757" flipH="1">
            <a:off x="42386" y="6241004"/>
            <a:ext cx="754511" cy="411031"/>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pic>
        <p:nvPicPr>
          <p:cNvPr id="15" name="Picture 14" descr="Related image">
            <a:hlinkClick r:id="rId7" tgtFrame="&quot;_blank&quot;"/>
            <a:extLst>
              <a:ext uri="{FF2B5EF4-FFF2-40B4-BE49-F238E27FC236}">
                <a16:creationId xmlns:a16="http://schemas.microsoft.com/office/drawing/2014/main" id="{8C385D3D-2A6C-4799-98B2-B902CC123D14}"/>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943600" y="38100"/>
            <a:ext cx="2505920" cy="2095500"/>
          </a:xfrm>
          <a:prstGeom prst="rect">
            <a:avLst/>
          </a:prstGeom>
          <a:noFill/>
          <a:ln>
            <a:noFill/>
          </a:ln>
        </p:spPr>
      </p:pic>
      <p:pic>
        <p:nvPicPr>
          <p:cNvPr id="9" name="Audio 2">
            <a:hlinkClick r:id="" action="ppaction://media"/>
            <a:extLst>
              <a:ext uri="{FF2B5EF4-FFF2-40B4-BE49-F238E27FC236}">
                <a16:creationId xmlns:a16="http://schemas.microsoft.com/office/drawing/2014/main" id="{8872F708-5A10-4E88-82A2-99B1C60929D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635410019"/>
      </p:ext>
    </p:extLst>
  </p:cSld>
  <p:clrMapOvr>
    <a:masterClrMapping/>
  </p:clrMapOvr>
  <mc:AlternateContent xmlns:mc="http://schemas.openxmlformats.org/markup-compatibility/2006" xmlns:p14="http://schemas.microsoft.com/office/powerpoint/2010/main">
    <mc:Choice Requires="p14">
      <p:transition spd="slow" p14:dur="2000" advTm="116212"/>
    </mc:Choice>
    <mc:Fallback xmlns="">
      <p:transition spd="slow" advTm="116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26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ctrTitle"/>
          </p:nvPr>
        </p:nvSpPr>
        <p:spPr>
          <a:xfrm>
            <a:off x="497205" y="121445"/>
            <a:ext cx="8149590" cy="1052988"/>
          </a:xfrm>
        </p:spPr>
        <p:txBody>
          <a:bodyPr lIns="0" tIns="0" rIns="0" bIns="0"/>
          <a:lstStyle/>
          <a:p>
            <a:pPr algn="l">
              <a:lnSpc>
                <a:spcPct val="95000"/>
              </a:lnSpc>
            </a:pPr>
            <a:r>
              <a:rPr lang="en-US" sz="4400" dirty="0">
                <a:solidFill>
                  <a:srgbClr val="E46C0A"/>
                </a:solidFill>
                <a:latin typeface="Arial" charset="0"/>
              </a:rPr>
              <a:t>Recruiting</a:t>
            </a:r>
          </a:p>
        </p:txBody>
      </p:sp>
      <p:sp>
        <p:nvSpPr>
          <p:cNvPr id="18437" name="Text Box 5"/>
          <p:cNvSpPr txBox="1">
            <a:spLocks noChangeArrowheads="1"/>
          </p:cNvSpPr>
          <p:nvPr/>
        </p:nvSpPr>
        <p:spPr bwMode="auto">
          <a:xfrm>
            <a:off x="152400" y="1645920"/>
            <a:ext cx="4419601" cy="187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lvl="1">
              <a:lnSpc>
                <a:spcPct val="95000"/>
              </a:lnSpc>
              <a:buClr>
                <a:srgbClr val="31859C"/>
              </a:buClr>
              <a:buSzPct val="100000"/>
              <a:buFontTx/>
              <a:buChar char="•"/>
            </a:pPr>
            <a:r>
              <a:rPr lang="en-US" sz="3200" dirty="0">
                <a:solidFill>
                  <a:srgbClr val="31859C"/>
                </a:solidFill>
                <a:latin typeface="Arial" charset="0"/>
              </a:rPr>
              <a:t>Process of locating, identifying, and attracting capable applicants.</a:t>
            </a:r>
          </a:p>
        </p:txBody>
      </p:sp>
      <p:sp>
        <p:nvSpPr>
          <p:cNvPr id="18438" name="Text Box 6"/>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a:solidFill>
                  <a:srgbClr val="FFFFFF"/>
                </a:solidFill>
                <a:latin typeface="Arial" charset="0"/>
              </a:rPr>
              <a:t>Copyright ©2011 Pearson Education, Inc. Publishing as Prentice Hall. </a:t>
            </a:r>
          </a:p>
        </p:txBody>
      </p:sp>
      <p:pic>
        <p:nvPicPr>
          <p:cNvPr id="1843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7724" y="1600200"/>
            <a:ext cx="4049078" cy="26403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5404412-73CC-48F5-8FEF-3DEC0D80A886}"/>
              </a:ext>
            </a:extLst>
          </p:cNvPr>
          <p:cNvSpPr/>
          <p:nvPr/>
        </p:nvSpPr>
        <p:spPr>
          <a:xfrm>
            <a:off x="27709" y="4267200"/>
            <a:ext cx="9067800" cy="3170099"/>
          </a:xfrm>
          <a:prstGeom prst="rect">
            <a:avLst/>
          </a:prstGeom>
        </p:spPr>
        <p:txBody>
          <a:bodyPr wrap="square">
            <a:spAutoFit/>
          </a:bodyPr>
          <a:lstStyle/>
          <a:p>
            <a:r>
              <a:rPr lang="en-US" sz="2800" i="1" dirty="0">
                <a:solidFill>
                  <a:srgbClr val="FF0000"/>
                </a:solidFill>
                <a:latin typeface="Arial" charset="0"/>
              </a:rPr>
              <a:t>Based on the job analysis conducted, begin </a:t>
            </a:r>
            <a:r>
              <a:rPr lang="en-US" sz="2800" b="1" i="1" u="sng" dirty="0">
                <a:solidFill>
                  <a:srgbClr val="FF0000"/>
                </a:solidFill>
                <a:latin typeface="Arial" charset="0"/>
              </a:rPr>
              <a:t>tracking</a:t>
            </a:r>
            <a:r>
              <a:rPr lang="en-US" sz="2800" i="1" dirty="0">
                <a:solidFill>
                  <a:srgbClr val="FF0000"/>
                </a:solidFill>
                <a:latin typeface="Arial" charset="0"/>
              </a:rPr>
              <a:t> down candidates for the business leader position </a:t>
            </a:r>
          </a:p>
          <a:p>
            <a:r>
              <a:rPr lang="en-US" sz="2800" i="1" dirty="0">
                <a:solidFill>
                  <a:srgbClr val="FF0000"/>
                </a:solidFill>
                <a:latin typeface="Arial" charset="0"/>
              </a:rPr>
              <a:t>	using: - private employment agencies</a:t>
            </a:r>
          </a:p>
          <a:p>
            <a:r>
              <a:rPr lang="en-US" sz="2800" i="1" dirty="0">
                <a:solidFill>
                  <a:srgbClr val="FF0000"/>
                </a:solidFill>
                <a:latin typeface="Arial" charset="0"/>
              </a:rPr>
              <a:t>		 - temporary help services </a:t>
            </a:r>
          </a:p>
          <a:p>
            <a:r>
              <a:rPr lang="en-US" sz="2800" i="1" dirty="0">
                <a:solidFill>
                  <a:srgbClr val="FF0000"/>
                </a:solidFill>
                <a:latin typeface="Arial" charset="0"/>
              </a:rPr>
              <a:t>		 - </a:t>
            </a:r>
            <a:r>
              <a:rPr lang="en-US" sz="2800" b="1" i="1" dirty="0">
                <a:solidFill>
                  <a:srgbClr val="FF0000"/>
                </a:solidFill>
                <a:latin typeface="Arial" charset="0"/>
              </a:rPr>
              <a:t>internal searches </a:t>
            </a:r>
          </a:p>
          <a:p>
            <a:r>
              <a:rPr lang="en-US" sz="2800" i="1" dirty="0">
                <a:solidFill>
                  <a:srgbClr val="FF0000"/>
                </a:solidFill>
                <a:latin typeface="Arial" charset="0"/>
              </a:rPr>
              <a:t>	</a:t>
            </a:r>
          </a:p>
          <a:p>
            <a:endParaRPr lang="en-US" sz="3200" dirty="0">
              <a:solidFill>
                <a:srgbClr val="FF0000"/>
              </a:solidFill>
            </a:endParaRPr>
          </a:p>
        </p:txBody>
      </p:sp>
      <p:pic>
        <p:nvPicPr>
          <p:cNvPr id="7" name="Audio 2">
            <a:hlinkClick r:id="" action="ppaction://media"/>
            <a:extLst>
              <a:ext uri="{FF2B5EF4-FFF2-40B4-BE49-F238E27FC236}">
                <a16:creationId xmlns:a16="http://schemas.microsoft.com/office/drawing/2014/main" id="{9E47C4EA-3343-4A63-9222-F40191CD3C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314647080"/>
      </p:ext>
    </p:extLst>
  </p:cSld>
  <p:clrMapOvr>
    <a:masterClrMapping/>
  </p:clrMapOvr>
  <mc:AlternateContent xmlns:mc="http://schemas.openxmlformats.org/markup-compatibility/2006" xmlns:p14="http://schemas.microsoft.com/office/powerpoint/2010/main">
    <mc:Choice Requires="p14">
      <p:transition spd="slow" p14:dur="2000" advTm="19290"/>
    </mc:Choice>
    <mc:Fallback xmlns="">
      <p:transition spd="slow" advTm="19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6-11</a:t>
            </a:r>
          </a:p>
        </p:txBody>
      </p:sp>
      <p:sp>
        <p:nvSpPr>
          <p:cNvPr id="20485" name="Text Box 5"/>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dirty="0">
                <a:solidFill>
                  <a:srgbClr val="FFFFFF"/>
                </a:solidFill>
                <a:latin typeface="Arial" charset="0"/>
              </a:rPr>
              <a:t>Copyright ©2011 Pearson Education, Inc. </a:t>
            </a:r>
            <a:r>
              <a:rPr lang="en-US" sz="1200">
                <a:solidFill>
                  <a:srgbClr val="FFFFFF"/>
                </a:solidFill>
                <a:latin typeface="Arial" charset="0"/>
              </a:rPr>
              <a:t>Publishing as Prentice Hall. </a:t>
            </a:r>
          </a:p>
        </p:txBody>
      </p:sp>
      <p:pic>
        <p:nvPicPr>
          <p:cNvPr id="204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74271"/>
            <a:ext cx="744093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648200" y="5438406"/>
            <a:ext cx="3830472" cy="1495794"/>
          </a:xfrm>
          <a:prstGeom prst="rect">
            <a:avLst/>
          </a:prstGeom>
        </p:spPr>
        <p:txBody>
          <a:bodyPr wrap="square">
            <a:spAutoFit/>
          </a:bodyPr>
          <a:lstStyle/>
          <a:p>
            <a:pPr lvl="1">
              <a:lnSpc>
                <a:spcPct val="95000"/>
              </a:lnSpc>
              <a:buClr>
                <a:srgbClr val="31859C"/>
              </a:buClr>
              <a:buSzPct val="100000"/>
            </a:pPr>
            <a:r>
              <a:rPr lang="en-US" sz="2400" b="1" dirty="0">
                <a:solidFill>
                  <a:srgbClr val="FF0000"/>
                </a:solidFill>
              </a:rPr>
              <a:t>Apple referral program</a:t>
            </a:r>
          </a:p>
          <a:p>
            <a:pPr lvl="1">
              <a:lnSpc>
                <a:spcPct val="95000"/>
              </a:lnSpc>
              <a:buClr>
                <a:srgbClr val="31859C"/>
              </a:buClr>
              <a:buSzPct val="100000"/>
            </a:pPr>
            <a:r>
              <a:rPr lang="en-US" sz="2400" b="1" i="1" dirty="0">
                <a:solidFill>
                  <a:srgbClr val="FF0000"/>
                </a:solidFill>
              </a:rPr>
              <a:t>“Pays to have friends”</a:t>
            </a:r>
          </a:p>
          <a:p>
            <a:pPr lvl="1">
              <a:lnSpc>
                <a:spcPct val="95000"/>
              </a:lnSpc>
              <a:buClr>
                <a:srgbClr val="31859C"/>
              </a:buClr>
              <a:buSzPct val="100000"/>
            </a:pPr>
            <a:r>
              <a:rPr lang="en-US" sz="2400" b="1" i="1" dirty="0">
                <a:solidFill>
                  <a:srgbClr val="FF0000"/>
                </a:solidFill>
              </a:rPr>
              <a:t>       What makes it work?</a:t>
            </a:r>
          </a:p>
          <a:p>
            <a:pPr lvl="1">
              <a:lnSpc>
                <a:spcPct val="95000"/>
              </a:lnSpc>
              <a:buClr>
                <a:srgbClr val="31859C"/>
              </a:buClr>
              <a:buSzPct val="100000"/>
            </a:pPr>
            <a:r>
              <a:rPr lang="en-US" sz="2400" b="1" i="1" dirty="0">
                <a:solidFill>
                  <a:srgbClr val="FF0000"/>
                </a:solidFill>
              </a:rPr>
              <a:t>Interview; CS; TW; SM</a:t>
            </a:r>
          </a:p>
        </p:txBody>
      </p:sp>
      <p:sp>
        <p:nvSpPr>
          <p:cNvPr id="6" name="Flowchart: Process 5"/>
          <p:cNvSpPr/>
          <p:nvPr/>
        </p:nvSpPr>
        <p:spPr>
          <a:xfrm>
            <a:off x="1828800" y="381000"/>
            <a:ext cx="1600200" cy="76200"/>
          </a:xfrm>
          <a:prstGeom prst="flowChartProcess">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685800" y="4572000"/>
            <a:ext cx="990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590800" y="1752600"/>
            <a:ext cx="14835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828309" y="1981200"/>
            <a:ext cx="148351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09600" y="1828800"/>
            <a:ext cx="838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28309" y="4585855"/>
            <a:ext cx="1981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Audio 2">
            <a:hlinkClick r:id="" action="ppaction://media"/>
            <a:extLst>
              <a:ext uri="{FF2B5EF4-FFF2-40B4-BE49-F238E27FC236}">
                <a16:creationId xmlns:a16="http://schemas.microsoft.com/office/drawing/2014/main" id="{AB31B99D-7CA0-4FEE-97BC-B5AB727DB4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228997255"/>
      </p:ext>
    </p:extLst>
  </p:cSld>
  <p:clrMapOvr>
    <a:masterClrMapping/>
  </p:clrMapOvr>
  <mc:AlternateContent xmlns:mc="http://schemas.openxmlformats.org/markup-compatibility/2006" xmlns:p14="http://schemas.microsoft.com/office/powerpoint/2010/main">
    <mc:Choice Requires="p14">
      <p:transition spd="slow" p14:dur="2000" advTm="104765"/>
    </mc:Choice>
    <mc:Fallback xmlns="">
      <p:transition spd="slow" advTm="104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81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6-13</a:t>
            </a:r>
          </a:p>
        </p:txBody>
      </p:sp>
      <p:sp>
        <p:nvSpPr>
          <p:cNvPr id="24577" name="Rectangle 1"/>
          <p:cNvSpPr>
            <a:spLocks noGrp="1" noChangeArrowheads="1"/>
          </p:cNvSpPr>
          <p:nvPr>
            <p:ph type="ctrTitle"/>
          </p:nvPr>
        </p:nvSpPr>
        <p:spPr>
          <a:xfrm>
            <a:off x="497205" y="228600"/>
            <a:ext cx="8149590" cy="1051560"/>
          </a:xfrm>
        </p:spPr>
        <p:txBody>
          <a:bodyPr lIns="0" tIns="0" rIns="0" bIns="0">
            <a:normAutofit fontScale="90000"/>
          </a:bodyPr>
          <a:lstStyle/>
          <a:p>
            <a:pPr algn="l">
              <a:lnSpc>
                <a:spcPct val="95000"/>
              </a:lnSpc>
            </a:pPr>
            <a:br>
              <a:rPr lang="en-US" sz="4000" dirty="0">
                <a:solidFill>
                  <a:srgbClr val="E46C0A"/>
                </a:solidFill>
                <a:latin typeface="Arial" charset="0"/>
              </a:rPr>
            </a:br>
            <a:r>
              <a:rPr lang="en-US" sz="4000" dirty="0">
                <a:solidFill>
                  <a:srgbClr val="E46C0A"/>
                </a:solidFill>
                <a:latin typeface="Arial" charset="0"/>
              </a:rPr>
              <a:t>Selection &amp; Hiring</a:t>
            </a:r>
          </a:p>
        </p:txBody>
      </p:sp>
      <p:sp>
        <p:nvSpPr>
          <p:cNvPr id="24581" name="Text Box 5"/>
          <p:cNvSpPr txBox="1">
            <a:spLocks noChangeArrowheads="1"/>
          </p:cNvSpPr>
          <p:nvPr/>
        </p:nvSpPr>
        <p:spPr bwMode="auto">
          <a:xfrm>
            <a:off x="-76200" y="1417320"/>
            <a:ext cx="8628222" cy="543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lvl="1">
              <a:lnSpc>
                <a:spcPct val="95000"/>
              </a:lnSpc>
              <a:buClr>
                <a:srgbClr val="31859C"/>
              </a:buClr>
              <a:buSzPct val="100000"/>
              <a:buFontTx/>
              <a:buChar char="•"/>
            </a:pPr>
            <a:r>
              <a:rPr lang="en-US" sz="3200" b="1" dirty="0">
                <a:solidFill>
                  <a:srgbClr val="FF0000"/>
                </a:solidFill>
                <a:latin typeface="Arial" charset="0"/>
              </a:rPr>
              <a:t>Selection Process</a:t>
            </a:r>
            <a:endParaRPr lang="en-US" b="1" dirty="0">
              <a:solidFill>
                <a:srgbClr val="FF0000"/>
              </a:solidFill>
            </a:endParaRPr>
          </a:p>
          <a:p>
            <a:pPr lvl="2">
              <a:lnSpc>
                <a:spcPct val="95000"/>
              </a:lnSpc>
              <a:buClr>
                <a:srgbClr val="000000"/>
              </a:buClr>
              <a:buSzPct val="80000"/>
              <a:buFont typeface="Courier New" charset="0"/>
              <a:buChar char="o"/>
            </a:pPr>
            <a:r>
              <a:rPr lang="en-US" sz="2800" b="1" dirty="0">
                <a:solidFill>
                  <a:srgbClr val="000000"/>
                </a:solidFill>
                <a:latin typeface="Arial" charset="0"/>
              </a:rPr>
              <a:t>Screening job applicants to ensure that the most appropriate candidates are hired  </a:t>
            </a:r>
          </a:p>
          <a:p>
            <a:pPr marL="571500" lvl="2" indent="0">
              <a:lnSpc>
                <a:spcPct val="95000"/>
              </a:lnSpc>
              <a:buClr>
                <a:srgbClr val="000000"/>
              </a:buClr>
              <a:buSzPct val="80000"/>
            </a:pPr>
            <a:r>
              <a:rPr lang="en-US" sz="2800" b="1" dirty="0">
                <a:solidFill>
                  <a:srgbClr val="000000"/>
                </a:solidFill>
                <a:latin typeface="Arial" charset="0"/>
              </a:rPr>
              <a:t>	</a:t>
            </a:r>
            <a:r>
              <a:rPr lang="en-US" sz="2800" b="1" dirty="0">
                <a:solidFill>
                  <a:srgbClr val="FF0000"/>
                </a:solidFill>
                <a:latin typeface="Arial" charset="0"/>
              </a:rPr>
              <a:t>prediction</a:t>
            </a:r>
          </a:p>
          <a:p>
            <a:pPr marL="571500" lvl="2" indent="0">
              <a:lnSpc>
                <a:spcPct val="95000"/>
              </a:lnSpc>
              <a:buClr>
                <a:srgbClr val="000000"/>
              </a:buClr>
              <a:buSzPct val="80000"/>
            </a:pPr>
            <a:endParaRPr lang="en-US" dirty="0"/>
          </a:p>
          <a:p>
            <a:pPr lvl="1">
              <a:lnSpc>
                <a:spcPct val="95000"/>
              </a:lnSpc>
              <a:buClr>
                <a:srgbClr val="31859C"/>
              </a:buClr>
              <a:buSzPct val="100000"/>
              <a:buFontTx/>
              <a:buChar char="•"/>
            </a:pPr>
            <a:r>
              <a:rPr lang="en-US" sz="3200" dirty="0">
                <a:solidFill>
                  <a:srgbClr val="31859C"/>
                </a:solidFill>
                <a:latin typeface="Arial" charset="0"/>
              </a:rPr>
              <a:t>Reliability</a:t>
            </a:r>
            <a:endParaRPr lang="en-US" dirty="0"/>
          </a:p>
          <a:p>
            <a:pPr lvl="2">
              <a:lnSpc>
                <a:spcPct val="95000"/>
              </a:lnSpc>
              <a:buClr>
                <a:srgbClr val="000000"/>
              </a:buClr>
              <a:buSzPct val="80000"/>
              <a:buFont typeface="Courier New" charset="0"/>
              <a:buChar char="o"/>
            </a:pPr>
            <a:r>
              <a:rPr lang="en-US" sz="2800" dirty="0">
                <a:solidFill>
                  <a:srgbClr val="000000"/>
                </a:solidFill>
                <a:latin typeface="Arial" charset="0"/>
              </a:rPr>
              <a:t>The degree </a:t>
            </a:r>
            <a:r>
              <a:rPr lang="en-US" sz="2800" b="1" dirty="0">
                <a:solidFill>
                  <a:srgbClr val="000000"/>
                </a:solidFill>
                <a:latin typeface="Arial" charset="0"/>
              </a:rPr>
              <a:t>to which a selection device measures the same thing </a:t>
            </a:r>
            <a:r>
              <a:rPr lang="en-US" sz="2800" b="1" dirty="0">
                <a:solidFill>
                  <a:srgbClr val="FF0000"/>
                </a:solidFill>
                <a:latin typeface="Arial" charset="0"/>
              </a:rPr>
              <a:t>consistently</a:t>
            </a:r>
            <a:r>
              <a:rPr lang="en-US" sz="2800" b="1" dirty="0">
                <a:solidFill>
                  <a:srgbClr val="000000"/>
                </a:solidFill>
                <a:latin typeface="Arial" charset="0"/>
              </a:rPr>
              <a:t> </a:t>
            </a:r>
          </a:p>
          <a:p>
            <a:pPr marL="571500" lvl="2" indent="0">
              <a:lnSpc>
                <a:spcPct val="95000"/>
              </a:lnSpc>
              <a:buClr>
                <a:srgbClr val="000000"/>
              </a:buClr>
              <a:buSzPct val="80000"/>
            </a:pPr>
            <a:r>
              <a:rPr lang="en-US" sz="2800" dirty="0">
                <a:solidFill>
                  <a:srgbClr val="000000"/>
                </a:solidFill>
                <a:latin typeface="Arial" charset="0"/>
              </a:rPr>
              <a:t> 		</a:t>
            </a:r>
            <a:r>
              <a:rPr lang="en-US" sz="2800" dirty="0">
                <a:solidFill>
                  <a:srgbClr val="FF0000"/>
                </a:solidFill>
                <a:latin typeface="Arial" charset="0"/>
              </a:rPr>
              <a:t>effective: r=.7 ; inter-rater reliability</a:t>
            </a:r>
            <a:endParaRPr lang="en-US" dirty="0">
              <a:solidFill>
                <a:srgbClr val="FF0000"/>
              </a:solidFill>
            </a:endParaRPr>
          </a:p>
          <a:p>
            <a:pPr lvl="1">
              <a:lnSpc>
                <a:spcPct val="95000"/>
              </a:lnSpc>
              <a:buClr>
                <a:srgbClr val="31859C"/>
              </a:buClr>
              <a:buSzPct val="100000"/>
              <a:buFontTx/>
              <a:buChar char="•"/>
            </a:pPr>
            <a:r>
              <a:rPr lang="en-US" sz="3200" dirty="0">
                <a:solidFill>
                  <a:srgbClr val="31859C"/>
                </a:solidFill>
                <a:latin typeface="Arial" charset="0"/>
              </a:rPr>
              <a:t>Validity: </a:t>
            </a:r>
            <a:r>
              <a:rPr lang="en-US" sz="2800" b="1" dirty="0">
                <a:solidFill>
                  <a:srgbClr val="000000"/>
                </a:solidFill>
                <a:latin typeface="Arial" charset="0"/>
              </a:rPr>
              <a:t>The proven relationship between a selection device and some relevant</a:t>
            </a:r>
          </a:p>
          <a:p>
            <a:pPr marL="571500" lvl="2" indent="0">
              <a:lnSpc>
                <a:spcPct val="95000"/>
              </a:lnSpc>
              <a:buClr>
                <a:srgbClr val="000000"/>
              </a:buClr>
              <a:buSzPct val="80000"/>
            </a:pPr>
            <a:r>
              <a:rPr lang="en-US" sz="2800" dirty="0">
                <a:solidFill>
                  <a:srgbClr val="000000"/>
                </a:solidFill>
                <a:latin typeface="Arial" charset="0"/>
              </a:rPr>
              <a:t> </a:t>
            </a:r>
            <a:r>
              <a:rPr lang="en-US" sz="2800" b="1" dirty="0">
                <a:solidFill>
                  <a:srgbClr val="000000"/>
                </a:solidFill>
                <a:latin typeface="Arial" charset="0"/>
              </a:rPr>
              <a:t>criterion, </a:t>
            </a:r>
            <a:r>
              <a:rPr lang="en-US" sz="2800" dirty="0">
                <a:solidFill>
                  <a:srgbClr val="000000"/>
                </a:solidFill>
                <a:latin typeface="Arial" charset="0"/>
              </a:rPr>
              <a:t>e.g., tests are job related?; </a:t>
            </a:r>
          </a:p>
          <a:p>
            <a:pPr marL="571500" lvl="2" indent="0">
              <a:lnSpc>
                <a:spcPct val="95000"/>
              </a:lnSpc>
              <a:buClr>
                <a:srgbClr val="000000"/>
              </a:buClr>
              <a:buSzPct val="80000"/>
            </a:pPr>
            <a:r>
              <a:rPr lang="en-US" sz="2800" dirty="0">
                <a:solidFill>
                  <a:srgbClr val="000000"/>
                </a:solidFill>
                <a:latin typeface="Arial" charset="0"/>
              </a:rPr>
              <a:t>   Physical criteria?</a:t>
            </a:r>
          </a:p>
        </p:txBody>
      </p:sp>
      <p:sp>
        <p:nvSpPr>
          <p:cNvPr id="2" name="Rectangle 1">
            <a:extLst>
              <a:ext uri="{FF2B5EF4-FFF2-40B4-BE49-F238E27FC236}">
                <a16:creationId xmlns:a16="http://schemas.microsoft.com/office/drawing/2014/main" id="{CFD32291-DF3B-4A84-9E4F-920F3350E2FB}"/>
              </a:ext>
            </a:extLst>
          </p:cNvPr>
          <p:cNvSpPr/>
          <p:nvPr/>
        </p:nvSpPr>
        <p:spPr>
          <a:xfrm>
            <a:off x="152400" y="142409"/>
            <a:ext cx="7010400" cy="584775"/>
          </a:xfrm>
          <a:prstGeom prst="rect">
            <a:avLst/>
          </a:prstGeom>
        </p:spPr>
        <p:txBody>
          <a:bodyPr wrap="square">
            <a:spAutoFit/>
          </a:bodyPr>
          <a:lstStyle/>
          <a:p>
            <a:r>
              <a:rPr lang="en-US" sz="3200" b="1" i="1" dirty="0">
                <a:solidFill>
                  <a:srgbClr val="FF0000"/>
                </a:solidFill>
                <a:latin typeface="Arial" charset="0"/>
              </a:rPr>
              <a:t>Once there is a pool of applicants</a:t>
            </a:r>
            <a:endParaRPr lang="en-US" sz="3200" b="1" i="1" dirty="0">
              <a:solidFill>
                <a:srgbClr val="FF0000"/>
              </a:solidFill>
            </a:endParaRPr>
          </a:p>
        </p:txBody>
      </p:sp>
      <p:pic>
        <p:nvPicPr>
          <p:cNvPr id="7" name="Picture 6" descr="The Modern Salesman">
            <a:hlinkClick r:id="rId5"/>
            <a:extLst>
              <a:ext uri="{FF2B5EF4-FFF2-40B4-BE49-F238E27FC236}">
                <a16:creationId xmlns:a16="http://schemas.microsoft.com/office/drawing/2014/main" id="{DBDF738A-225A-4240-AFD0-4D1F6734792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635250"/>
            <a:ext cx="3998595" cy="1250950"/>
          </a:xfrm>
          <a:prstGeom prst="rect">
            <a:avLst/>
          </a:prstGeom>
          <a:noFill/>
          <a:ln>
            <a:noFill/>
          </a:ln>
        </p:spPr>
      </p:pic>
      <p:sp>
        <p:nvSpPr>
          <p:cNvPr id="3" name="Rectangle 2">
            <a:extLst>
              <a:ext uri="{FF2B5EF4-FFF2-40B4-BE49-F238E27FC236}">
                <a16:creationId xmlns:a16="http://schemas.microsoft.com/office/drawing/2014/main" id="{0A57D369-EB64-4F23-9A2D-2EB43CDF99D7}"/>
              </a:ext>
            </a:extLst>
          </p:cNvPr>
          <p:cNvSpPr/>
          <p:nvPr/>
        </p:nvSpPr>
        <p:spPr>
          <a:xfrm>
            <a:off x="5638800" y="2635250"/>
            <a:ext cx="2743200" cy="369332"/>
          </a:xfrm>
          <a:prstGeom prst="rect">
            <a:avLst/>
          </a:prstGeom>
        </p:spPr>
        <p:txBody>
          <a:bodyPr wrap="square">
            <a:spAutoFit/>
          </a:bodyPr>
          <a:lstStyle/>
          <a:p>
            <a:r>
              <a:rPr lang="en-US" b="1" dirty="0">
                <a:solidFill>
                  <a:srgbClr val="FF0000"/>
                </a:solidFill>
                <a:latin typeface="Arial" charset="0"/>
              </a:rPr>
              <a:t>high sales volume </a:t>
            </a:r>
            <a:endParaRPr lang="en-US" dirty="0">
              <a:solidFill>
                <a:srgbClr val="FF0000"/>
              </a:solidFill>
            </a:endParaRPr>
          </a:p>
        </p:txBody>
      </p:sp>
      <p:pic>
        <p:nvPicPr>
          <p:cNvPr id="9" name="Picture 8" descr="C:\Users\zaronson\AppData\Local\Microsoft\Windows\INetCache\Content.MSO\6F8F92C.tmp">
            <a:extLst>
              <a:ext uri="{FF2B5EF4-FFF2-40B4-BE49-F238E27FC236}">
                <a16:creationId xmlns:a16="http://schemas.microsoft.com/office/drawing/2014/main" id="{FD365E95-FCA5-464E-B13D-184C4AFF178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734868" y="5588391"/>
            <a:ext cx="1683327" cy="1250950"/>
          </a:xfrm>
          <a:prstGeom prst="rect">
            <a:avLst/>
          </a:prstGeom>
          <a:noFill/>
          <a:ln>
            <a:noFill/>
          </a:ln>
        </p:spPr>
      </p:pic>
      <p:pic>
        <p:nvPicPr>
          <p:cNvPr id="10" name="Audio 3">
            <a:hlinkClick r:id="" action="ppaction://media"/>
            <a:extLst>
              <a:ext uri="{FF2B5EF4-FFF2-40B4-BE49-F238E27FC236}">
                <a16:creationId xmlns:a16="http://schemas.microsoft.com/office/drawing/2014/main" id="{D4FB3BA1-7A29-41F9-965D-6170EC43097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241244345"/>
      </p:ext>
    </p:extLst>
  </p:cSld>
  <p:clrMapOvr>
    <a:masterClrMapping/>
  </p:clrMapOvr>
  <mc:AlternateContent xmlns:mc="http://schemas.openxmlformats.org/markup-compatibility/2006" xmlns:p14="http://schemas.microsoft.com/office/powerpoint/2010/main">
    <mc:Choice Requires="p14">
      <p:transition spd="slow" p14:dur="2000" advTm="194787"/>
    </mc:Choice>
    <mc:Fallback xmlns="">
      <p:transition spd="slow" advTm="194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74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6-14</a:t>
            </a:r>
          </a:p>
        </p:txBody>
      </p:sp>
      <p:sp>
        <p:nvSpPr>
          <p:cNvPr id="26629" name="Text Box 5"/>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a:solidFill>
                  <a:srgbClr val="FFFFFF"/>
                </a:solidFill>
                <a:latin typeface="Arial" charset="0"/>
              </a:rPr>
              <a:t>Copyright ©2011 Pearson Education, Inc. Publishing as Prentice Hall. </a:t>
            </a:r>
          </a:p>
        </p:txBody>
      </p:sp>
      <p:pic>
        <p:nvPicPr>
          <p:cNvPr id="266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6" y="1143000"/>
            <a:ext cx="885825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173422" y="5427021"/>
            <a:ext cx="1274708" cy="1200329"/>
          </a:xfrm>
          <a:prstGeom prst="rect">
            <a:avLst/>
          </a:prstGeom>
        </p:spPr>
        <p:txBody>
          <a:bodyPr wrap="none">
            <a:spAutoFit/>
          </a:bodyPr>
          <a:lstStyle/>
          <a:p>
            <a:endParaRPr lang="en-US" b="1" dirty="0">
              <a:solidFill>
                <a:srgbClr val="000000"/>
              </a:solidFill>
              <a:latin typeface="Arial" charset="0"/>
            </a:endParaRPr>
          </a:p>
          <a:p>
            <a:r>
              <a:rPr lang="en-US" b="1" dirty="0">
                <a:solidFill>
                  <a:srgbClr val="000000"/>
                </a:solidFill>
                <a:latin typeface="Arial" charset="0"/>
              </a:rPr>
              <a:t>Reliability</a:t>
            </a:r>
          </a:p>
          <a:p>
            <a:r>
              <a:rPr lang="en-US" b="1" dirty="0">
                <a:solidFill>
                  <a:srgbClr val="000000"/>
                </a:solidFill>
                <a:latin typeface="Arial" charset="0"/>
              </a:rPr>
              <a:t>Validity</a:t>
            </a:r>
          </a:p>
          <a:p>
            <a:endParaRPr lang="en-US" dirty="0"/>
          </a:p>
        </p:txBody>
      </p:sp>
      <p:sp>
        <p:nvSpPr>
          <p:cNvPr id="6" name="Flowchart: Process 5"/>
          <p:cNvSpPr/>
          <p:nvPr/>
        </p:nvSpPr>
        <p:spPr>
          <a:xfrm>
            <a:off x="1981200" y="1676400"/>
            <a:ext cx="3048000" cy="76200"/>
          </a:xfrm>
          <a:prstGeom prst="flowChartProcess">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240EE8-7990-4277-AC46-1FDD5659CDC8}"/>
              </a:ext>
            </a:extLst>
          </p:cNvPr>
          <p:cNvSpPr/>
          <p:nvPr/>
        </p:nvSpPr>
        <p:spPr>
          <a:xfrm>
            <a:off x="457199" y="2572800"/>
            <a:ext cx="1851789" cy="646331"/>
          </a:xfrm>
          <a:prstGeom prst="rect">
            <a:avLst/>
          </a:prstGeom>
        </p:spPr>
        <p:txBody>
          <a:bodyPr wrap="none">
            <a:spAutoFit/>
          </a:bodyPr>
          <a:lstStyle/>
          <a:p>
            <a:r>
              <a:rPr lang="en-US" b="1" dirty="0">
                <a:solidFill>
                  <a:srgbClr val="FF0000"/>
                </a:solidFill>
                <a:latin typeface="Arial" charset="0"/>
              </a:rPr>
              <a:t>Discrimination </a:t>
            </a:r>
          </a:p>
          <a:p>
            <a:r>
              <a:rPr lang="en-US" b="1" dirty="0">
                <a:solidFill>
                  <a:srgbClr val="FF0000"/>
                </a:solidFill>
                <a:latin typeface="Arial" charset="0"/>
              </a:rPr>
              <a:t>charges</a:t>
            </a:r>
          </a:p>
        </p:txBody>
      </p:sp>
      <p:sp>
        <p:nvSpPr>
          <p:cNvPr id="4" name="Rectangle 3">
            <a:extLst>
              <a:ext uri="{FF2B5EF4-FFF2-40B4-BE49-F238E27FC236}">
                <a16:creationId xmlns:a16="http://schemas.microsoft.com/office/drawing/2014/main" id="{144A9C77-2968-4DC0-8672-22A30ACB6773}"/>
              </a:ext>
            </a:extLst>
          </p:cNvPr>
          <p:cNvSpPr/>
          <p:nvPr/>
        </p:nvSpPr>
        <p:spPr>
          <a:xfrm>
            <a:off x="6477000" y="4114800"/>
            <a:ext cx="1749261" cy="369332"/>
          </a:xfrm>
          <a:prstGeom prst="rect">
            <a:avLst/>
          </a:prstGeom>
        </p:spPr>
        <p:txBody>
          <a:bodyPr wrap="none">
            <a:spAutoFit/>
          </a:bodyPr>
          <a:lstStyle/>
          <a:p>
            <a:r>
              <a:rPr lang="en-US" b="1" dirty="0">
                <a:solidFill>
                  <a:srgbClr val="FF0000"/>
                </a:solidFill>
                <a:latin typeface="Arial" charset="0"/>
              </a:rPr>
              <a:t>Training costs</a:t>
            </a:r>
            <a:endParaRPr lang="en-US" b="1" dirty="0">
              <a:solidFill>
                <a:srgbClr val="FF0000"/>
              </a:solidFill>
            </a:endParaRPr>
          </a:p>
        </p:txBody>
      </p:sp>
      <p:sp>
        <p:nvSpPr>
          <p:cNvPr id="5" name="Rectangle 4">
            <a:extLst>
              <a:ext uri="{FF2B5EF4-FFF2-40B4-BE49-F238E27FC236}">
                <a16:creationId xmlns:a16="http://schemas.microsoft.com/office/drawing/2014/main" id="{6EFD3BF9-03AC-4E03-BB08-D64EE0481F98}"/>
              </a:ext>
            </a:extLst>
          </p:cNvPr>
          <p:cNvSpPr/>
          <p:nvPr/>
        </p:nvSpPr>
        <p:spPr>
          <a:xfrm>
            <a:off x="5116593" y="1307068"/>
            <a:ext cx="7769061" cy="369332"/>
          </a:xfrm>
          <a:prstGeom prst="rect">
            <a:avLst/>
          </a:prstGeom>
        </p:spPr>
        <p:txBody>
          <a:bodyPr wrap="square">
            <a:spAutoFit/>
          </a:bodyPr>
          <a:lstStyle/>
          <a:p>
            <a:r>
              <a:rPr lang="en-US" b="1" dirty="0">
                <a:solidFill>
                  <a:srgbClr val="FF0000"/>
                </a:solidFill>
                <a:latin typeface="Arial" charset="0"/>
              </a:rPr>
              <a:t>- 4 options:</a:t>
            </a:r>
            <a:endParaRPr lang="en-US" b="1" dirty="0">
              <a:solidFill>
                <a:srgbClr val="FF0000"/>
              </a:solidFill>
            </a:endParaRPr>
          </a:p>
        </p:txBody>
      </p:sp>
      <p:sp>
        <p:nvSpPr>
          <p:cNvPr id="10" name="Arrow: Curved Left 9">
            <a:extLst>
              <a:ext uri="{FF2B5EF4-FFF2-40B4-BE49-F238E27FC236}">
                <a16:creationId xmlns:a16="http://schemas.microsoft.com/office/drawing/2014/main" id="{7F446AAE-799E-467C-8F62-06B47C8B0618}"/>
              </a:ext>
            </a:extLst>
          </p:cNvPr>
          <p:cNvSpPr/>
          <p:nvPr/>
        </p:nvSpPr>
        <p:spPr>
          <a:xfrm rot="19228318" flipH="1">
            <a:off x="6146196" y="5311734"/>
            <a:ext cx="661606" cy="1038696"/>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pic>
        <p:nvPicPr>
          <p:cNvPr id="11" name="Audio 6">
            <a:hlinkClick r:id="" action="ppaction://media"/>
            <a:extLst>
              <a:ext uri="{FF2B5EF4-FFF2-40B4-BE49-F238E27FC236}">
                <a16:creationId xmlns:a16="http://schemas.microsoft.com/office/drawing/2014/main" id="{1C599946-83D2-43B3-B899-0AAE7C3C94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20533896"/>
      </p:ext>
    </p:extLst>
  </p:cSld>
  <p:clrMapOvr>
    <a:masterClrMapping/>
  </p:clrMapOvr>
  <mc:AlternateContent xmlns:mc="http://schemas.openxmlformats.org/markup-compatibility/2006" xmlns:p14="http://schemas.microsoft.com/office/powerpoint/2010/main">
    <mc:Choice Requires="p14">
      <p:transition spd="slow" p14:dur="2000" advTm="118769"/>
    </mc:Choice>
    <mc:Fallback xmlns="">
      <p:transition spd="slow" advTm="118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6-15</a:t>
            </a:r>
          </a:p>
        </p:txBody>
      </p:sp>
      <p:sp>
        <p:nvSpPr>
          <p:cNvPr id="28673" name="Rectangle 1"/>
          <p:cNvSpPr>
            <a:spLocks noGrp="1" noChangeArrowheads="1"/>
          </p:cNvSpPr>
          <p:nvPr>
            <p:ph type="ctrTitle"/>
          </p:nvPr>
        </p:nvSpPr>
        <p:spPr>
          <a:xfrm>
            <a:off x="478632" y="83992"/>
            <a:ext cx="8149590" cy="1051560"/>
          </a:xfrm>
        </p:spPr>
        <p:txBody>
          <a:bodyPr lIns="0" tIns="0" rIns="0" bIns="0">
            <a:normAutofit fontScale="90000"/>
          </a:bodyPr>
          <a:lstStyle/>
          <a:p>
            <a:pPr algn="l">
              <a:lnSpc>
                <a:spcPct val="95000"/>
              </a:lnSpc>
            </a:pPr>
            <a:br>
              <a:rPr lang="en-US" sz="4400" dirty="0">
                <a:solidFill>
                  <a:srgbClr val="E46C0A"/>
                </a:solidFill>
                <a:latin typeface="Arial" charset="0"/>
              </a:rPr>
            </a:br>
            <a:r>
              <a:rPr lang="en-US" sz="4400" dirty="0">
                <a:solidFill>
                  <a:srgbClr val="E46C0A"/>
                </a:solidFill>
                <a:latin typeface="Arial" charset="0"/>
              </a:rPr>
              <a:t>Pre-Employment Testing</a:t>
            </a:r>
          </a:p>
        </p:txBody>
      </p:sp>
      <p:sp>
        <p:nvSpPr>
          <p:cNvPr id="28677" name="Text Box 5"/>
          <p:cNvSpPr txBox="1">
            <a:spLocks noChangeArrowheads="1"/>
          </p:cNvSpPr>
          <p:nvPr/>
        </p:nvSpPr>
        <p:spPr bwMode="auto">
          <a:xfrm>
            <a:off x="0" y="1143000"/>
            <a:ext cx="9144000" cy="649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3200" dirty="0">
                <a:solidFill>
                  <a:srgbClr val="FF0000"/>
                </a:solidFill>
                <a:latin typeface="Arial" charset="0"/>
              </a:rPr>
              <a:t>  One criticism of written tests </a:t>
            </a:r>
            <a:r>
              <a:rPr lang="en-US" sz="3200" dirty="0">
                <a:solidFill>
                  <a:srgbClr val="000000"/>
                </a:solidFill>
                <a:latin typeface="Arial" charset="0"/>
              </a:rPr>
              <a:t>is that they </a:t>
            </a:r>
          </a:p>
          <a:p>
            <a:pPr>
              <a:lnSpc>
                <a:spcPct val="95000"/>
              </a:lnSpc>
            </a:pPr>
            <a:r>
              <a:rPr lang="en-US" sz="3200" dirty="0">
                <a:solidFill>
                  <a:srgbClr val="000000"/>
                </a:solidFill>
                <a:latin typeface="Arial" charset="0"/>
              </a:rPr>
              <a:t>  may </a:t>
            </a:r>
            <a:r>
              <a:rPr lang="en-US" sz="3200" dirty="0">
                <a:solidFill>
                  <a:srgbClr val="FF0000"/>
                </a:solidFill>
                <a:latin typeface="Arial" charset="0"/>
              </a:rPr>
              <a:t>measure</a:t>
            </a:r>
            <a:r>
              <a:rPr lang="en-US" sz="3200" dirty="0">
                <a:solidFill>
                  <a:srgbClr val="000000"/>
                </a:solidFill>
                <a:latin typeface="Arial" charset="0"/>
              </a:rPr>
              <a:t> </a:t>
            </a:r>
            <a:r>
              <a:rPr lang="en-US" sz="3200" dirty="0">
                <a:solidFill>
                  <a:srgbClr val="FF0000"/>
                </a:solidFill>
                <a:latin typeface="Arial" charset="0"/>
              </a:rPr>
              <a:t>characteristics which are not </a:t>
            </a:r>
          </a:p>
          <a:p>
            <a:pPr>
              <a:lnSpc>
                <a:spcPct val="95000"/>
              </a:lnSpc>
            </a:pPr>
            <a:r>
              <a:rPr lang="en-US" sz="3200" dirty="0">
                <a:solidFill>
                  <a:srgbClr val="FF0000"/>
                </a:solidFill>
                <a:latin typeface="Arial" charset="0"/>
              </a:rPr>
              <a:t>  related to job performance </a:t>
            </a:r>
            <a:r>
              <a:rPr lang="en-US" sz="3200" dirty="0">
                <a:solidFill>
                  <a:srgbClr val="000000"/>
                </a:solidFill>
                <a:latin typeface="Arial" charset="0"/>
              </a:rPr>
              <a:t>(</a:t>
            </a:r>
            <a:r>
              <a:rPr lang="en-US" sz="3200" dirty="0">
                <a:solidFill>
                  <a:srgbClr val="FF0000"/>
                </a:solidFill>
                <a:latin typeface="Arial" charset="0"/>
              </a:rPr>
              <a:t>IQ tests </a:t>
            </a:r>
          </a:p>
          <a:p>
            <a:pPr>
              <a:lnSpc>
                <a:spcPct val="95000"/>
              </a:lnSpc>
            </a:pPr>
            <a:r>
              <a:rPr lang="en-US" sz="3200" dirty="0">
                <a:solidFill>
                  <a:srgbClr val="000000"/>
                </a:solidFill>
                <a:latin typeface="Arial" charset="0"/>
              </a:rPr>
              <a:t>    &amp; computer programmer performance</a:t>
            </a:r>
          </a:p>
          <a:p>
            <a:pPr>
              <a:lnSpc>
                <a:spcPct val="95000"/>
              </a:lnSpc>
            </a:pPr>
            <a:endParaRPr lang="en-US" sz="3200" b="1" dirty="0">
              <a:solidFill>
                <a:srgbClr val="000000"/>
              </a:solidFill>
              <a:latin typeface="Arial" charset="0"/>
            </a:endParaRPr>
          </a:p>
          <a:p>
            <a:pPr lvl="1">
              <a:lnSpc>
                <a:spcPct val="95000"/>
              </a:lnSpc>
              <a:buClr>
                <a:srgbClr val="31859C"/>
              </a:buClr>
              <a:buSzPct val="100000"/>
              <a:buFontTx/>
              <a:buChar char="•"/>
            </a:pPr>
            <a:r>
              <a:rPr lang="en-US" sz="3200" dirty="0">
                <a:solidFill>
                  <a:srgbClr val="FF0000"/>
                </a:solidFill>
                <a:latin typeface="Arial" charset="0"/>
              </a:rPr>
              <a:t>Performance-Simulation Tests</a:t>
            </a:r>
            <a:endParaRPr lang="en-US" dirty="0">
              <a:solidFill>
                <a:srgbClr val="FF0000"/>
              </a:solidFill>
            </a:endParaRPr>
          </a:p>
          <a:p>
            <a:pPr lvl="2">
              <a:lnSpc>
                <a:spcPct val="95000"/>
              </a:lnSpc>
              <a:buClr>
                <a:srgbClr val="000000"/>
              </a:buClr>
              <a:buSzPct val="80000"/>
              <a:buFont typeface="Courier New" charset="0"/>
              <a:buChar char="o"/>
            </a:pPr>
            <a:r>
              <a:rPr lang="en-US" sz="2800" b="1" dirty="0">
                <a:solidFill>
                  <a:srgbClr val="000000"/>
                </a:solidFill>
                <a:latin typeface="Arial" charset="0"/>
              </a:rPr>
              <a:t>Selection devices based on actual job </a:t>
            </a:r>
          </a:p>
          <a:p>
            <a:pPr marL="571500" lvl="2" indent="0">
              <a:lnSpc>
                <a:spcPct val="95000"/>
              </a:lnSpc>
              <a:buClr>
                <a:srgbClr val="000000"/>
              </a:buClr>
              <a:buSzPct val="80000"/>
            </a:pPr>
            <a:r>
              <a:rPr lang="en-US" sz="2800" b="1" dirty="0">
                <a:solidFill>
                  <a:srgbClr val="000000"/>
                </a:solidFill>
                <a:latin typeface="Arial" charset="0"/>
              </a:rPr>
              <a:t>    behaviors</a:t>
            </a:r>
            <a:r>
              <a:rPr lang="en-US" sz="2800" dirty="0">
                <a:solidFill>
                  <a:srgbClr val="000000"/>
                </a:solidFill>
                <a:latin typeface="Arial" charset="0"/>
              </a:rPr>
              <a:t> </a:t>
            </a:r>
          </a:p>
          <a:p>
            <a:pPr marL="571500" lvl="2" indent="0">
              <a:lnSpc>
                <a:spcPct val="95000"/>
              </a:lnSpc>
              <a:buClr>
                <a:srgbClr val="000000"/>
              </a:buClr>
              <a:buSzPct val="80000"/>
            </a:pPr>
            <a:r>
              <a:rPr lang="en-US" sz="2800" dirty="0">
                <a:solidFill>
                  <a:srgbClr val="000000"/>
                </a:solidFill>
                <a:latin typeface="Arial" charset="0"/>
              </a:rPr>
              <a:t>    -Technical manual position</a:t>
            </a:r>
          </a:p>
          <a:p>
            <a:pPr marL="571500" lvl="2" indent="0">
              <a:lnSpc>
                <a:spcPct val="95000"/>
              </a:lnSpc>
              <a:buClr>
                <a:srgbClr val="000000"/>
              </a:buClr>
              <a:buSzPct val="80000"/>
            </a:pPr>
            <a:r>
              <a:rPr lang="en-US" sz="2800" dirty="0">
                <a:solidFill>
                  <a:srgbClr val="000000"/>
                </a:solidFill>
                <a:latin typeface="Arial" charset="0"/>
              </a:rPr>
              <a:t>	- </a:t>
            </a:r>
            <a:r>
              <a:rPr lang="en-US" sz="2800" dirty="0">
                <a:solidFill>
                  <a:srgbClr val="FF0000"/>
                </a:solidFill>
                <a:latin typeface="Arial" charset="0"/>
              </a:rPr>
              <a:t>Assessment Centers</a:t>
            </a:r>
            <a:r>
              <a:rPr lang="en-US" sz="2800" dirty="0">
                <a:solidFill>
                  <a:srgbClr val="000000"/>
                </a:solidFill>
                <a:latin typeface="Arial" charset="0"/>
              </a:rPr>
              <a:t>/ Mgt simulation</a:t>
            </a:r>
          </a:p>
          <a:p>
            <a:pPr marL="571500" lvl="2" indent="0">
              <a:lnSpc>
                <a:spcPct val="95000"/>
              </a:lnSpc>
              <a:buClr>
                <a:srgbClr val="000000"/>
              </a:buClr>
              <a:buSzPct val="80000"/>
            </a:pPr>
            <a:r>
              <a:rPr lang="en-US" sz="2800" dirty="0">
                <a:solidFill>
                  <a:srgbClr val="000000"/>
                </a:solidFill>
                <a:latin typeface="Arial" charset="0"/>
              </a:rPr>
              <a:t>	- </a:t>
            </a:r>
            <a:r>
              <a:rPr lang="en-US" sz="2800" dirty="0">
                <a:solidFill>
                  <a:srgbClr val="FF0000"/>
                </a:solidFill>
                <a:latin typeface="Arial" charset="0"/>
              </a:rPr>
              <a:t>Role play </a:t>
            </a:r>
            <a:r>
              <a:rPr lang="en-US" sz="2800" dirty="0">
                <a:solidFill>
                  <a:srgbClr val="000000"/>
                </a:solidFill>
                <a:latin typeface="Arial" charset="0"/>
              </a:rPr>
              <a:t>&amp; interview – realistic client protest</a:t>
            </a:r>
          </a:p>
          <a:p>
            <a:pPr marL="571500" lvl="2" indent="0">
              <a:lnSpc>
                <a:spcPct val="95000"/>
              </a:lnSpc>
              <a:buClr>
                <a:srgbClr val="000000"/>
              </a:buClr>
              <a:buSzPct val="80000"/>
            </a:pPr>
            <a:r>
              <a:rPr lang="en-US" sz="2800" dirty="0">
                <a:solidFill>
                  <a:srgbClr val="000000"/>
                </a:solidFill>
                <a:latin typeface="Arial" charset="0"/>
              </a:rPr>
              <a:t>	- Structured interview </a:t>
            </a:r>
          </a:p>
          <a:p>
            <a:pPr marL="571500" lvl="2" indent="0">
              <a:lnSpc>
                <a:spcPct val="95000"/>
              </a:lnSpc>
              <a:buClr>
                <a:srgbClr val="000000"/>
              </a:buClr>
              <a:buSzPct val="80000"/>
            </a:pPr>
            <a:r>
              <a:rPr lang="en-US" sz="2800" dirty="0">
                <a:solidFill>
                  <a:srgbClr val="000000"/>
                </a:solidFill>
                <a:latin typeface="Arial" charset="0"/>
              </a:rPr>
              <a:t>        </a:t>
            </a:r>
            <a:r>
              <a:rPr lang="en-US" sz="2800" dirty="0">
                <a:solidFill>
                  <a:srgbClr val="FF0000"/>
                </a:solidFill>
                <a:latin typeface="Arial" charset="0"/>
              </a:rPr>
              <a:t>100 lines of code</a:t>
            </a:r>
          </a:p>
          <a:p>
            <a:pPr marL="571500" lvl="2" indent="0">
              <a:lnSpc>
                <a:spcPct val="95000"/>
              </a:lnSpc>
              <a:buClr>
                <a:srgbClr val="000000"/>
              </a:buClr>
              <a:buSzPct val="80000"/>
            </a:pPr>
            <a:endParaRPr lang="en-US" sz="2800" dirty="0">
              <a:solidFill>
                <a:srgbClr val="000000"/>
              </a:solidFill>
              <a:latin typeface="Arial" charset="0"/>
            </a:endParaRPr>
          </a:p>
          <a:p>
            <a:pPr marL="571500" lvl="2" indent="0">
              <a:lnSpc>
                <a:spcPct val="95000"/>
              </a:lnSpc>
              <a:buClr>
                <a:srgbClr val="000000"/>
              </a:buClr>
              <a:buSzPct val="80000"/>
            </a:pPr>
            <a:endParaRPr lang="en-US" sz="2800" dirty="0">
              <a:solidFill>
                <a:srgbClr val="000000"/>
              </a:solidFill>
              <a:latin typeface="Arial" charset="0"/>
            </a:endParaRPr>
          </a:p>
        </p:txBody>
      </p:sp>
      <p:sp>
        <p:nvSpPr>
          <p:cNvPr id="28678" name="Text Box 6"/>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dirty="0">
                <a:solidFill>
                  <a:srgbClr val="FFFFFF"/>
                </a:solidFill>
                <a:latin typeface="Arial" charset="0"/>
              </a:rPr>
              <a:t>Copyright ©2011 Pearson Education, Inc. Publishing as Prentice Hall. </a:t>
            </a:r>
          </a:p>
        </p:txBody>
      </p:sp>
      <p:sp>
        <p:nvSpPr>
          <p:cNvPr id="2" name="Rectangle 1">
            <a:extLst>
              <a:ext uri="{FF2B5EF4-FFF2-40B4-BE49-F238E27FC236}">
                <a16:creationId xmlns:a16="http://schemas.microsoft.com/office/drawing/2014/main" id="{7013835B-A353-4151-BC61-DF8D32BA982C}"/>
              </a:ext>
            </a:extLst>
          </p:cNvPr>
          <p:cNvSpPr/>
          <p:nvPr/>
        </p:nvSpPr>
        <p:spPr>
          <a:xfrm>
            <a:off x="41564" y="60746"/>
            <a:ext cx="4572662" cy="523220"/>
          </a:xfrm>
          <a:prstGeom prst="rect">
            <a:avLst/>
          </a:prstGeom>
        </p:spPr>
        <p:txBody>
          <a:bodyPr wrap="none">
            <a:spAutoFit/>
          </a:bodyPr>
          <a:lstStyle/>
          <a:p>
            <a:r>
              <a:rPr lang="en-US" sz="2800" b="1" dirty="0">
                <a:solidFill>
                  <a:srgbClr val="FF0000"/>
                </a:solidFill>
                <a:latin typeface="Arial" charset="0"/>
              </a:rPr>
              <a:t>To reduce decision errors</a:t>
            </a:r>
            <a:endParaRPr lang="en-US" sz="2800" b="1" dirty="0">
              <a:solidFill>
                <a:srgbClr val="FF0000"/>
              </a:solidFill>
            </a:endParaRPr>
          </a:p>
        </p:txBody>
      </p:sp>
      <p:pic>
        <p:nvPicPr>
          <p:cNvPr id="7" name="Picture 6" descr="C:\Users\zaronson\AppData\Local\Microsoft\Windows\INetCache\Content.MSO\586DEE27.tmp">
            <a:extLst>
              <a:ext uri="{FF2B5EF4-FFF2-40B4-BE49-F238E27FC236}">
                <a16:creationId xmlns:a16="http://schemas.microsoft.com/office/drawing/2014/main" id="{FF47AEF7-3933-413E-AE84-11069D2C191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315200" y="2209800"/>
            <a:ext cx="1157462" cy="2819399"/>
          </a:xfrm>
          <a:prstGeom prst="rect">
            <a:avLst/>
          </a:prstGeom>
          <a:noFill/>
          <a:ln>
            <a:noFill/>
          </a:ln>
        </p:spPr>
      </p:pic>
      <p:sp>
        <p:nvSpPr>
          <p:cNvPr id="8" name="Arrow: Curved Left 7">
            <a:extLst>
              <a:ext uri="{FF2B5EF4-FFF2-40B4-BE49-F238E27FC236}">
                <a16:creationId xmlns:a16="http://schemas.microsoft.com/office/drawing/2014/main" id="{385E5286-3251-4B37-9BDB-7E07823424BF}"/>
              </a:ext>
            </a:extLst>
          </p:cNvPr>
          <p:cNvSpPr/>
          <p:nvPr/>
        </p:nvSpPr>
        <p:spPr>
          <a:xfrm rot="2320588">
            <a:off x="6472440" y="3319222"/>
            <a:ext cx="408840" cy="776288"/>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pic>
        <p:nvPicPr>
          <p:cNvPr id="4098" name="Picture 2" descr="Related image">
            <a:extLst>
              <a:ext uri="{FF2B5EF4-FFF2-40B4-BE49-F238E27FC236}">
                <a16:creationId xmlns:a16="http://schemas.microsoft.com/office/drawing/2014/main" id="{F8B2A21C-21EC-481D-8200-27C449D6D7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0581" y="5938937"/>
            <a:ext cx="3748262" cy="838200"/>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9">
            <a:hlinkClick r:id="" action="ppaction://media"/>
            <a:extLst>
              <a:ext uri="{FF2B5EF4-FFF2-40B4-BE49-F238E27FC236}">
                <a16:creationId xmlns:a16="http://schemas.microsoft.com/office/drawing/2014/main" id="{C2819EDC-E2C4-4455-8DDA-FE336D5B81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234686570"/>
      </p:ext>
    </p:extLst>
  </p:cSld>
  <p:clrMapOvr>
    <a:masterClrMapping/>
  </p:clrMapOvr>
  <mc:AlternateContent xmlns:mc="http://schemas.openxmlformats.org/markup-compatibility/2006" xmlns:p14="http://schemas.microsoft.com/office/powerpoint/2010/main">
    <mc:Choice Requires="p14">
      <p:transition spd="slow" p14:dur="2000" advTm="85429"/>
    </mc:Choice>
    <mc:Fallback xmlns="">
      <p:transition spd="slow" advTm="8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31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6-16</a:t>
            </a:r>
          </a:p>
        </p:txBody>
      </p:sp>
      <p:sp>
        <p:nvSpPr>
          <p:cNvPr id="30721" name="Rectangle 1"/>
          <p:cNvSpPr>
            <a:spLocks noGrp="1" noChangeArrowheads="1"/>
          </p:cNvSpPr>
          <p:nvPr>
            <p:ph type="ctrTitle"/>
          </p:nvPr>
        </p:nvSpPr>
        <p:spPr>
          <a:xfrm>
            <a:off x="497205" y="45720"/>
            <a:ext cx="8149590" cy="1051560"/>
          </a:xfrm>
        </p:spPr>
        <p:txBody>
          <a:bodyPr lIns="0" tIns="0" rIns="0" bIns="0"/>
          <a:lstStyle/>
          <a:p>
            <a:pPr algn="l">
              <a:lnSpc>
                <a:spcPct val="95000"/>
              </a:lnSpc>
            </a:pPr>
            <a:r>
              <a:rPr lang="en-US" sz="4000" dirty="0">
                <a:solidFill>
                  <a:srgbClr val="E46C0A"/>
                </a:solidFill>
                <a:latin typeface="Arial" charset="0"/>
              </a:rPr>
              <a:t>Getting Candidate to Accept Offer</a:t>
            </a:r>
          </a:p>
        </p:txBody>
      </p:sp>
      <p:sp>
        <p:nvSpPr>
          <p:cNvPr id="30725" name="Text Box 5"/>
          <p:cNvSpPr txBox="1">
            <a:spLocks noChangeArrowheads="1"/>
          </p:cNvSpPr>
          <p:nvPr/>
        </p:nvSpPr>
        <p:spPr bwMode="auto">
          <a:xfrm>
            <a:off x="497205" y="1295400"/>
            <a:ext cx="8149590" cy="555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3200" b="1" dirty="0">
                <a:solidFill>
                  <a:srgbClr val="000000"/>
                </a:solidFill>
                <a:latin typeface="Arial" charset="0"/>
              </a:rPr>
              <a:t>Providing only details of positive aspects of a job may lead to satisfaction problems later.</a:t>
            </a:r>
            <a:endParaRPr lang="en-US" b="1" dirty="0"/>
          </a:p>
          <a:p>
            <a:pPr lvl="1">
              <a:lnSpc>
                <a:spcPct val="95000"/>
              </a:lnSpc>
              <a:buClr>
                <a:srgbClr val="31859C"/>
              </a:buClr>
              <a:buSzPct val="100000"/>
              <a:buFontTx/>
              <a:buChar char="•"/>
            </a:pPr>
            <a:r>
              <a:rPr lang="en-US" sz="3200" dirty="0">
                <a:solidFill>
                  <a:srgbClr val="FF0000"/>
                </a:solidFill>
                <a:latin typeface="Arial" charset="0"/>
              </a:rPr>
              <a:t>Realistic Job Preview (RJP)</a:t>
            </a:r>
            <a:endParaRPr lang="en-US" dirty="0">
              <a:solidFill>
                <a:srgbClr val="FF0000"/>
              </a:solidFill>
            </a:endParaRPr>
          </a:p>
          <a:p>
            <a:pPr lvl="2">
              <a:lnSpc>
                <a:spcPct val="95000"/>
              </a:lnSpc>
              <a:buClr>
                <a:srgbClr val="000000"/>
              </a:buClr>
              <a:buSzPct val="80000"/>
              <a:buFont typeface="Courier New" charset="0"/>
              <a:buChar char="o"/>
            </a:pPr>
            <a:r>
              <a:rPr lang="en-US" sz="2800" b="1" dirty="0">
                <a:solidFill>
                  <a:srgbClr val="000000"/>
                </a:solidFill>
                <a:latin typeface="Arial" charset="0"/>
              </a:rPr>
              <a:t>A preview of a job that provides both </a:t>
            </a:r>
            <a:r>
              <a:rPr lang="en-US" sz="2800" dirty="0">
                <a:solidFill>
                  <a:srgbClr val="FF0000"/>
                </a:solidFill>
                <a:latin typeface="Arial" charset="0"/>
              </a:rPr>
              <a:t>positive and negative information about the job and the company </a:t>
            </a:r>
          </a:p>
          <a:p>
            <a:pPr marL="571500" lvl="2" indent="0">
              <a:lnSpc>
                <a:spcPct val="95000"/>
              </a:lnSpc>
              <a:buClr>
                <a:srgbClr val="000000"/>
              </a:buClr>
              <a:buSzPct val="80000"/>
            </a:pPr>
            <a:r>
              <a:rPr lang="en-US" sz="2800" dirty="0">
                <a:solidFill>
                  <a:srgbClr val="000000"/>
                </a:solidFill>
                <a:latin typeface="Arial" charset="0"/>
              </a:rPr>
              <a:t>   - </a:t>
            </a:r>
            <a:r>
              <a:rPr lang="en-US" sz="2800" dirty="0">
                <a:solidFill>
                  <a:srgbClr val="FF0000"/>
                </a:solidFill>
                <a:latin typeface="Arial" charset="0"/>
              </a:rPr>
              <a:t>match expectations </a:t>
            </a:r>
            <a:r>
              <a:rPr lang="en-US" sz="2800" dirty="0">
                <a:solidFill>
                  <a:srgbClr val="000000"/>
                </a:solidFill>
                <a:latin typeface="Arial" charset="0"/>
              </a:rPr>
              <a:t>with job reality</a:t>
            </a:r>
          </a:p>
          <a:p>
            <a:pPr marL="571500" lvl="2" indent="0">
              <a:lnSpc>
                <a:spcPct val="95000"/>
              </a:lnSpc>
              <a:buClr>
                <a:srgbClr val="000000"/>
              </a:buClr>
              <a:buSzPct val="80000"/>
            </a:pPr>
            <a:r>
              <a:rPr lang="en-US" sz="2800" dirty="0">
                <a:solidFill>
                  <a:srgbClr val="000000"/>
                </a:solidFill>
                <a:latin typeface="Arial" charset="0"/>
              </a:rPr>
              <a:t>		</a:t>
            </a:r>
            <a:r>
              <a:rPr lang="en-US" sz="2800" dirty="0">
                <a:solidFill>
                  <a:srgbClr val="FF0000"/>
                </a:solidFill>
                <a:latin typeface="Arial" charset="0"/>
              </a:rPr>
              <a:t>work hours </a:t>
            </a:r>
            <a:r>
              <a:rPr lang="en-US" sz="2800" dirty="0">
                <a:solidFill>
                  <a:srgbClr val="000000"/>
                </a:solidFill>
                <a:latin typeface="Arial" charset="0"/>
              </a:rPr>
              <a:t>fluctuate; </a:t>
            </a:r>
            <a:r>
              <a:rPr lang="en-US" sz="2800" dirty="0">
                <a:solidFill>
                  <a:srgbClr val="FF0000"/>
                </a:solidFill>
                <a:latin typeface="Arial" charset="0"/>
              </a:rPr>
              <a:t>promotions</a:t>
            </a:r>
          </a:p>
          <a:p>
            <a:pPr marL="571500" lvl="2" indent="0">
              <a:lnSpc>
                <a:spcPct val="95000"/>
              </a:lnSpc>
              <a:buClr>
                <a:srgbClr val="000000"/>
              </a:buClr>
              <a:buSzPct val="80000"/>
            </a:pPr>
            <a:endParaRPr lang="en-US" sz="2800" dirty="0">
              <a:solidFill>
                <a:srgbClr val="000000"/>
              </a:solidFill>
              <a:latin typeface="Arial" charset="0"/>
            </a:endParaRPr>
          </a:p>
          <a:p>
            <a:pPr marL="571500" lvl="2" indent="0">
              <a:lnSpc>
                <a:spcPct val="95000"/>
              </a:lnSpc>
              <a:buClr>
                <a:srgbClr val="000000"/>
              </a:buClr>
              <a:buSzPct val="80000"/>
            </a:pPr>
            <a:r>
              <a:rPr lang="en-US" sz="2800" dirty="0">
                <a:solidFill>
                  <a:srgbClr val="000000"/>
                </a:solidFill>
                <a:latin typeface="Arial" charset="0"/>
              </a:rPr>
              <a:t>	- </a:t>
            </a:r>
            <a:r>
              <a:rPr lang="en-US" sz="2800" dirty="0">
                <a:solidFill>
                  <a:srgbClr val="FF0000"/>
                </a:solidFill>
                <a:latin typeface="Arial" charset="0"/>
              </a:rPr>
              <a:t>hiring right people </a:t>
            </a:r>
            <a:r>
              <a:rPr lang="en-US" sz="2800" dirty="0">
                <a:solidFill>
                  <a:srgbClr val="000000"/>
                </a:solidFill>
                <a:latin typeface="Arial" charset="0"/>
              </a:rPr>
              <a:t>for the </a:t>
            </a:r>
            <a:r>
              <a:rPr lang="en-US" sz="2800" dirty="0">
                <a:solidFill>
                  <a:srgbClr val="FF0000"/>
                </a:solidFill>
                <a:latin typeface="Arial" charset="0"/>
              </a:rPr>
              <a:t>right job</a:t>
            </a:r>
          </a:p>
          <a:p>
            <a:pPr marL="571500" lvl="2" indent="0">
              <a:lnSpc>
                <a:spcPct val="95000"/>
              </a:lnSpc>
              <a:buClr>
                <a:srgbClr val="000000"/>
              </a:buClr>
              <a:buSzPct val="80000"/>
            </a:pPr>
            <a:r>
              <a:rPr lang="en-US" sz="2800" dirty="0">
                <a:solidFill>
                  <a:srgbClr val="000000"/>
                </a:solidFill>
                <a:latin typeface="Arial" charset="0"/>
              </a:rPr>
              <a:t>	- </a:t>
            </a:r>
            <a:r>
              <a:rPr lang="en-US" sz="2800" dirty="0">
                <a:solidFill>
                  <a:srgbClr val="FF0000"/>
                </a:solidFill>
                <a:latin typeface="Arial" charset="0"/>
              </a:rPr>
              <a:t>less resignations</a:t>
            </a:r>
          </a:p>
          <a:p>
            <a:pPr marL="571500" lvl="2" indent="0">
              <a:lnSpc>
                <a:spcPct val="95000"/>
              </a:lnSpc>
              <a:buClr>
                <a:srgbClr val="000000"/>
              </a:buClr>
              <a:buSzPct val="80000"/>
            </a:pPr>
            <a:endParaRPr lang="en-US" sz="2800" b="1" dirty="0">
              <a:solidFill>
                <a:srgbClr val="000000"/>
              </a:solidFill>
              <a:latin typeface="Arial" charset="0"/>
            </a:endParaRPr>
          </a:p>
        </p:txBody>
      </p:sp>
      <p:sp>
        <p:nvSpPr>
          <p:cNvPr id="30726" name="Text Box 6"/>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dirty="0">
                <a:solidFill>
                  <a:srgbClr val="FFFFFF"/>
                </a:solidFill>
                <a:latin typeface="Arial" charset="0"/>
              </a:rPr>
              <a:t>Copyright ©2011 Pearson Education, Inc. Publishing as Prentice Hall. </a:t>
            </a:r>
          </a:p>
        </p:txBody>
      </p:sp>
      <p:sp>
        <p:nvSpPr>
          <p:cNvPr id="6" name="Arrow: Curved Left 5">
            <a:extLst>
              <a:ext uri="{FF2B5EF4-FFF2-40B4-BE49-F238E27FC236}">
                <a16:creationId xmlns:a16="http://schemas.microsoft.com/office/drawing/2014/main" id="{EF6B57D4-8436-4DEA-AC1C-68F8F50F92DF}"/>
              </a:ext>
            </a:extLst>
          </p:cNvPr>
          <p:cNvSpPr/>
          <p:nvPr/>
        </p:nvSpPr>
        <p:spPr>
          <a:xfrm rot="21207988" flipH="1">
            <a:off x="609713" y="4896486"/>
            <a:ext cx="340730" cy="725284"/>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pic>
        <p:nvPicPr>
          <p:cNvPr id="7" name="Audio 2">
            <a:hlinkClick r:id="" action="ppaction://media"/>
            <a:extLst>
              <a:ext uri="{FF2B5EF4-FFF2-40B4-BE49-F238E27FC236}">
                <a16:creationId xmlns:a16="http://schemas.microsoft.com/office/drawing/2014/main" id="{A86C0C98-E62E-4221-A47F-00701E3B36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696239309"/>
      </p:ext>
    </p:extLst>
  </p:cSld>
  <p:clrMapOvr>
    <a:masterClrMapping/>
  </p:clrMapOvr>
  <mc:AlternateContent xmlns:mc="http://schemas.openxmlformats.org/markup-compatibility/2006" xmlns:p14="http://schemas.microsoft.com/office/powerpoint/2010/main">
    <mc:Choice Requires="p14">
      <p:transition spd="slow" p14:dur="2000" advTm="74416"/>
    </mc:Choice>
    <mc:Fallback xmlns="">
      <p:transition spd="slow" advTm="74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3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6-17</a:t>
            </a:r>
          </a:p>
        </p:txBody>
      </p:sp>
      <p:sp>
        <p:nvSpPr>
          <p:cNvPr id="32769" name="Rectangle 1"/>
          <p:cNvSpPr>
            <a:spLocks noGrp="1" noChangeArrowheads="1"/>
          </p:cNvSpPr>
          <p:nvPr>
            <p:ph type="ctrTitle"/>
          </p:nvPr>
        </p:nvSpPr>
        <p:spPr>
          <a:xfrm>
            <a:off x="497205" y="167640"/>
            <a:ext cx="8149590" cy="1051560"/>
          </a:xfrm>
        </p:spPr>
        <p:txBody>
          <a:bodyPr lIns="0" tIns="0" rIns="0" bIns="0">
            <a:normAutofit fontScale="90000"/>
          </a:bodyPr>
          <a:lstStyle/>
          <a:p>
            <a:pPr algn="l">
              <a:lnSpc>
                <a:spcPct val="95000"/>
              </a:lnSpc>
            </a:pPr>
            <a:r>
              <a:rPr lang="en-US" sz="4000" dirty="0">
                <a:solidFill>
                  <a:srgbClr val="E46C0A"/>
                </a:solidFill>
                <a:latin typeface="Arial" charset="0"/>
              </a:rPr>
              <a:t>How Are New Hires Introduced to the Organization?</a:t>
            </a:r>
          </a:p>
        </p:txBody>
      </p:sp>
      <p:sp>
        <p:nvSpPr>
          <p:cNvPr id="32773" name="Text Box 5"/>
          <p:cNvSpPr txBox="1">
            <a:spLocks noChangeArrowheads="1"/>
          </p:cNvSpPr>
          <p:nvPr/>
        </p:nvSpPr>
        <p:spPr bwMode="auto">
          <a:xfrm>
            <a:off x="0" y="1417320"/>
            <a:ext cx="8422481"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lvl="1">
              <a:lnSpc>
                <a:spcPct val="95000"/>
              </a:lnSpc>
              <a:buClr>
                <a:srgbClr val="31859C"/>
              </a:buClr>
              <a:buSzPct val="100000"/>
              <a:buFontTx/>
              <a:buChar char="•"/>
            </a:pPr>
            <a:r>
              <a:rPr lang="en-US" sz="3200" dirty="0">
                <a:solidFill>
                  <a:srgbClr val="31859C"/>
                </a:solidFill>
                <a:latin typeface="Arial" charset="0"/>
              </a:rPr>
              <a:t>Orientation</a:t>
            </a:r>
            <a:endParaRPr lang="en-US" dirty="0"/>
          </a:p>
          <a:p>
            <a:pPr lvl="2">
              <a:lnSpc>
                <a:spcPct val="95000"/>
              </a:lnSpc>
              <a:buClr>
                <a:srgbClr val="000000"/>
              </a:buClr>
              <a:buSzPct val="80000"/>
              <a:buFont typeface="Courier New" charset="0"/>
              <a:buChar char="o"/>
            </a:pPr>
            <a:r>
              <a:rPr lang="en-US" sz="2800" b="1" dirty="0">
                <a:solidFill>
                  <a:srgbClr val="000000"/>
                </a:solidFill>
                <a:latin typeface="Arial" charset="0"/>
              </a:rPr>
              <a:t>Introducing a new employee to the job and the organization (</a:t>
            </a:r>
            <a:r>
              <a:rPr lang="en-US" sz="2800" dirty="0">
                <a:solidFill>
                  <a:srgbClr val="000000"/>
                </a:solidFill>
                <a:latin typeface="Arial" charset="0"/>
              </a:rPr>
              <a:t>duties; PA; significance; policies). </a:t>
            </a:r>
            <a:endParaRPr lang="en-US" dirty="0"/>
          </a:p>
          <a:p>
            <a:pPr lvl="1">
              <a:lnSpc>
                <a:spcPct val="95000"/>
              </a:lnSpc>
              <a:buClr>
                <a:srgbClr val="31859C"/>
              </a:buClr>
              <a:buSzPct val="100000"/>
              <a:buFontTx/>
              <a:buChar char="•"/>
            </a:pPr>
            <a:r>
              <a:rPr lang="en-US" sz="3200" dirty="0">
                <a:solidFill>
                  <a:srgbClr val="31859C"/>
                </a:solidFill>
                <a:latin typeface="Arial" charset="0"/>
              </a:rPr>
              <a:t>Employee Training</a:t>
            </a:r>
            <a:endParaRPr lang="en-US" dirty="0"/>
          </a:p>
          <a:p>
            <a:pPr lvl="2">
              <a:lnSpc>
                <a:spcPct val="95000"/>
              </a:lnSpc>
              <a:buClr>
                <a:srgbClr val="000000"/>
              </a:buClr>
              <a:buSzPct val="80000"/>
              <a:buFont typeface="Courier New" charset="0"/>
              <a:buChar char="o"/>
            </a:pPr>
            <a:r>
              <a:rPr lang="en-US" sz="2800" b="1" dirty="0">
                <a:solidFill>
                  <a:srgbClr val="000000"/>
                </a:solidFill>
                <a:latin typeface="Arial" charset="0"/>
              </a:rPr>
              <a:t>A learning experience that seeks a relatively permanent change in employees by improving their ability to perform on the job: </a:t>
            </a:r>
            <a:r>
              <a:rPr lang="en-US" sz="2800" dirty="0">
                <a:solidFill>
                  <a:srgbClr val="000000"/>
                </a:solidFill>
                <a:latin typeface="Arial" charset="0"/>
              </a:rPr>
              <a:t>Flt</a:t>
            </a:r>
            <a:r>
              <a:rPr lang="en-US" sz="2800" b="1" dirty="0">
                <a:solidFill>
                  <a:srgbClr val="000000"/>
                </a:solidFill>
                <a:latin typeface="Arial" charset="0"/>
              </a:rPr>
              <a:t>.</a:t>
            </a:r>
            <a:r>
              <a:rPr lang="en-US" sz="2800" dirty="0">
                <a:solidFill>
                  <a:srgbClr val="000000"/>
                </a:solidFill>
                <a:latin typeface="Arial" charset="0"/>
              </a:rPr>
              <a:t>1549</a:t>
            </a:r>
          </a:p>
        </p:txBody>
      </p:sp>
      <p:sp>
        <p:nvSpPr>
          <p:cNvPr id="32774" name="Text Box 6"/>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a:solidFill>
                  <a:srgbClr val="FFFFFF"/>
                </a:solidFill>
                <a:latin typeface="Arial" charset="0"/>
              </a:rPr>
              <a:t>Copyright ©2011 Pearson Education, Inc. Publishing as Prentice Hall. </a:t>
            </a:r>
          </a:p>
        </p:txBody>
      </p:sp>
      <p:pic>
        <p:nvPicPr>
          <p:cNvPr id="6" name="Picture 5" descr="https://www.ultius.com/images/easyblog_shared/2e1ax_origami_entry_Sample-Research-Paper-on-Chesley-Sully-Sullenberger-and-Flight-1549.jpg">
            <a:extLst>
              <a:ext uri="{FF2B5EF4-FFF2-40B4-BE49-F238E27FC236}">
                <a16:creationId xmlns:a16="http://schemas.microsoft.com/office/drawing/2014/main" id="{5F43CF06-BB2C-48D8-BD54-8F573232C31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38200" y="5246070"/>
            <a:ext cx="5984081" cy="1639639"/>
          </a:xfrm>
          <a:prstGeom prst="rect">
            <a:avLst/>
          </a:prstGeom>
          <a:noFill/>
          <a:ln>
            <a:noFill/>
          </a:ln>
        </p:spPr>
      </p:pic>
      <p:sp>
        <p:nvSpPr>
          <p:cNvPr id="2" name="Rectangle 1">
            <a:extLst>
              <a:ext uri="{FF2B5EF4-FFF2-40B4-BE49-F238E27FC236}">
                <a16:creationId xmlns:a16="http://schemas.microsoft.com/office/drawing/2014/main" id="{7A81B84F-573D-4B2C-8C7E-B4EDB8600F26}"/>
              </a:ext>
            </a:extLst>
          </p:cNvPr>
          <p:cNvSpPr/>
          <p:nvPr/>
        </p:nvSpPr>
        <p:spPr>
          <a:xfrm>
            <a:off x="6781800" y="6182380"/>
            <a:ext cx="1744388" cy="523220"/>
          </a:xfrm>
          <a:prstGeom prst="rect">
            <a:avLst/>
          </a:prstGeom>
        </p:spPr>
        <p:txBody>
          <a:bodyPr wrap="none">
            <a:spAutoFit/>
          </a:bodyPr>
          <a:lstStyle/>
          <a:p>
            <a:r>
              <a:rPr lang="en-US" sz="2800" i="1" dirty="0">
                <a:solidFill>
                  <a:srgbClr val="000000"/>
                </a:solidFill>
                <a:latin typeface="Arial" charset="0"/>
              </a:rPr>
              <a:t>Needs =&gt;</a:t>
            </a:r>
            <a:endParaRPr lang="en-US" sz="2800" i="1" dirty="0"/>
          </a:p>
        </p:txBody>
      </p:sp>
      <p:pic>
        <p:nvPicPr>
          <p:cNvPr id="8" name="Audio 4">
            <a:hlinkClick r:id="" action="ppaction://media"/>
            <a:extLst>
              <a:ext uri="{FF2B5EF4-FFF2-40B4-BE49-F238E27FC236}">
                <a16:creationId xmlns:a16="http://schemas.microsoft.com/office/drawing/2014/main" id="{ADB91FEF-DB31-4CE3-9BE1-9EF7F591BA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53392667"/>
      </p:ext>
    </p:extLst>
  </p:cSld>
  <p:clrMapOvr>
    <a:masterClrMapping/>
  </p:clrMapOvr>
  <mc:AlternateContent xmlns:mc="http://schemas.openxmlformats.org/markup-compatibility/2006" xmlns:p14="http://schemas.microsoft.com/office/powerpoint/2010/main">
    <mc:Choice Requires="p14">
      <p:transition spd="slow" p14:dur="2000" advTm="88259"/>
    </mc:Choice>
    <mc:Fallback xmlns="">
      <p:transition spd="slow" advTm="88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2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6-18</a:t>
            </a:r>
          </a:p>
        </p:txBody>
      </p:sp>
      <p:sp>
        <p:nvSpPr>
          <p:cNvPr id="34821" name="Text Box 5"/>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dirty="0">
                <a:solidFill>
                  <a:srgbClr val="FFFFFF"/>
                </a:solidFill>
                <a:latin typeface="Arial" charset="0"/>
              </a:rPr>
              <a:t>Copyright ©2011 Pearson Education, Inc. Publishing as Prentice Hall. </a:t>
            </a:r>
          </a:p>
        </p:txBody>
      </p:sp>
      <p:pic>
        <p:nvPicPr>
          <p:cNvPr id="348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3" y="685801"/>
            <a:ext cx="9126855" cy="5410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361613" y="3429000"/>
            <a:ext cx="2057400" cy="1815882"/>
          </a:xfrm>
          <a:prstGeom prst="rect">
            <a:avLst/>
          </a:prstGeom>
        </p:spPr>
        <p:txBody>
          <a:bodyPr wrap="square">
            <a:spAutoFit/>
          </a:bodyPr>
          <a:lstStyle/>
          <a:p>
            <a:r>
              <a:rPr lang="en-US" sz="1600" b="1" dirty="0">
                <a:solidFill>
                  <a:srgbClr val="FF0000"/>
                </a:solidFill>
                <a:latin typeface="Arial" charset="0"/>
              </a:rPr>
              <a:t>Signals:</a:t>
            </a:r>
          </a:p>
          <a:p>
            <a:r>
              <a:rPr lang="en-US" sz="1600" b="1" dirty="0">
                <a:solidFill>
                  <a:srgbClr val="FF0000"/>
                </a:solidFill>
                <a:latin typeface="Arial" charset="0"/>
              </a:rPr>
              <a:t>productivity</a:t>
            </a:r>
          </a:p>
          <a:p>
            <a:r>
              <a:rPr lang="en-US" sz="1600" b="1" dirty="0">
                <a:solidFill>
                  <a:srgbClr val="FF0000"/>
                </a:solidFill>
                <a:latin typeface="Arial" charset="0"/>
              </a:rPr>
              <a:t>accidents</a:t>
            </a:r>
          </a:p>
          <a:p>
            <a:endParaRPr lang="en-US" sz="1600" b="1" dirty="0">
              <a:solidFill>
                <a:srgbClr val="FF0000"/>
              </a:solidFill>
              <a:latin typeface="Arial" charset="0"/>
            </a:endParaRPr>
          </a:p>
          <a:p>
            <a:r>
              <a:rPr lang="en-US" sz="1600" b="1" dirty="0">
                <a:solidFill>
                  <a:srgbClr val="FF0000"/>
                </a:solidFill>
                <a:latin typeface="Arial" charset="0"/>
              </a:rPr>
              <a:t>effort?</a:t>
            </a:r>
          </a:p>
          <a:p>
            <a:r>
              <a:rPr lang="en-US" sz="1600" b="1" dirty="0">
                <a:solidFill>
                  <a:srgbClr val="FF0000"/>
                </a:solidFill>
                <a:latin typeface="Arial" charset="0"/>
              </a:rPr>
              <a:t>Job redesign</a:t>
            </a:r>
          </a:p>
          <a:p>
            <a:r>
              <a:rPr lang="en-US" sz="1600" b="1" dirty="0">
                <a:solidFill>
                  <a:srgbClr val="FF0000"/>
                </a:solidFill>
                <a:latin typeface="Arial" charset="0"/>
              </a:rPr>
              <a:t>New tech</a:t>
            </a:r>
          </a:p>
        </p:txBody>
      </p:sp>
      <p:cxnSp>
        <p:nvCxnSpPr>
          <p:cNvPr id="4" name="Straight Connector 3"/>
          <p:cNvCxnSpPr/>
          <p:nvPr/>
        </p:nvCxnSpPr>
        <p:spPr>
          <a:xfrm>
            <a:off x="6400800" y="28194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400800" y="4724400"/>
            <a:ext cx="381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descr="Female doctor talking with patient.">
            <a:hlinkClick r:id="rId6" tgtFrame="&quot;_self&quot;" tooltip="&quot;Female doctor talking with patient.&quot;"/>
            <a:extLst>
              <a:ext uri="{FF2B5EF4-FFF2-40B4-BE49-F238E27FC236}">
                <a16:creationId xmlns:a16="http://schemas.microsoft.com/office/drawing/2014/main" id="{E2945E87-55FB-47C2-BBF1-8DB80168E54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562600" y="5481570"/>
            <a:ext cx="2990615" cy="1381258"/>
          </a:xfrm>
          <a:prstGeom prst="rect">
            <a:avLst/>
          </a:prstGeom>
          <a:noFill/>
          <a:ln>
            <a:noFill/>
          </a:ln>
        </p:spPr>
      </p:pic>
      <p:sp>
        <p:nvSpPr>
          <p:cNvPr id="29" name="Rectangle 28">
            <a:extLst>
              <a:ext uri="{FF2B5EF4-FFF2-40B4-BE49-F238E27FC236}">
                <a16:creationId xmlns:a16="http://schemas.microsoft.com/office/drawing/2014/main" id="{173121EA-EBA2-4B83-A6B6-6D45E562FA7B}"/>
              </a:ext>
            </a:extLst>
          </p:cNvPr>
          <p:cNvSpPr/>
          <p:nvPr/>
        </p:nvSpPr>
        <p:spPr>
          <a:xfrm>
            <a:off x="3370898" y="6294748"/>
            <a:ext cx="2223686" cy="369332"/>
          </a:xfrm>
          <a:prstGeom prst="rect">
            <a:avLst/>
          </a:prstGeom>
        </p:spPr>
        <p:txBody>
          <a:bodyPr wrap="none">
            <a:spAutoFit/>
          </a:bodyPr>
          <a:lstStyle/>
          <a:p>
            <a:r>
              <a:rPr lang="en-US" b="1" dirty="0">
                <a:solidFill>
                  <a:srgbClr val="FF0000"/>
                </a:solidFill>
                <a:latin typeface="Arial" charset="0"/>
              </a:rPr>
              <a:t>e.g., MD screening</a:t>
            </a:r>
            <a:endParaRPr lang="en-US" dirty="0"/>
          </a:p>
        </p:txBody>
      </p:sp>
      <p:pic>
        <p:nvPicPr>
          <p:cNvPr id="10" name="Audio 4">
            <a:hlinkClick r:id="" action="ppaction://media"/>
            <a:extLst>
              <a:ext uri="{FF2B5EF4-FFF2-40B4-BE49-F238E27FC236}">
                <a16:creationId xmlns:a16="http://schemas.microsoft.com/office/drawing/2014/main" id="{AB485181-C5D0-458E-A459-962DE17091E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897257470"/>
      </p:ext>
    </p:extLst>
  </p:cSld>
  <p:clrMapOvr>
    <a:masterClrMapping/>
  </p:clrMapOvr>
  <mc:AlternateContent xmlns:mc="http://schemas.openxmlformats.org/markup-compatibility/2006" xmlns:p14="http://schemas.microsoft.com/office/powerpoint/2010/main">
    <mc:Choice Requires="p14">
      <p:transition spd="slow" p14:dur="2000" advTm="83223"/>
    </mc:Choice>
    <mc:Fallback xmlns="">
      <p:transition spd="slow" advTm="83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24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a:t>Objectives</a:t>
            </a:r>
          </a:p>
        </p:txBody>
      </p:sp>
      <p:sp>
        <p:nvSpPr>
          <p:cNvPr id="5" name="Slide Number Placeholder 4"/>
          <p:cNvSpPr>
            <a:spLocks noGrp="1"/>
          </p:cNvSpPr>
          <p:nvPr>
            <p:ph type="sldNum" sz="quarter" idx="12"/>
          </p:nvPr>
        </p:nvSpPr>
        <p:spPr/>
        <p:txBody>
          <a:bodyPr/>
          <a:lstStyle/>
          <a:p>
            <a:fld id="{67D76E6F-1C83-4E40-9D40-31BEEED614F4}" type="slidenum">
              <a:rPr lang="en-US"/>
              <a:pPr/>
              <a:t>2</a:t>
            </a:fld>
            <a:endParaRPr lang="en-US" dirty="0"/>
          </a:p>
        </p:txBody>
      </p:sp>
      <p:sp>
        <p:nvSpPr>
          <p:cNvPr id="8" name="Title 1">
            <a:extLst>
              <a:ext uri="{FF2B5EF4-FFF2-40B4-BE49-F238E27FC236}">
                <a16:creationId xmlns:a16="http://schemas.microsoft.com/office/drawing/2014/main" id="{4C24B8D7-6607-4166-83B3-377C1953291E}"/>
              </a:ext>
            </a:extLst>
          </p:cNvPr>
          <p:cNvSpPr txBox="1">
            <a:spLocks/>
          </p:cNvSpPr>
          <p:nvPr/>
        </p:nvSpPr>
        <p:spPr>
          <a:xfrm>
            <a:off x="1066800" y="1828801"/>
            <a:ext cx="6858000" cy="2667000"/>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r>
              <a:rPr lang="en-US" dirty="0"/>
              <a:t>Discuss key perspectives of Management</a:t>
            </a:r>
          </a:p>
          <a:p>
            <a:pPr algn="l"/>
            <a:endParaRPr lang="en-US" dirty="0"/>
          </a:p>
          <a:p>
            <a:pPr marL="571500" indent="-571500" algn="l">
              <a:buFont typeface="Arial" panose="020B0604020202020204" pitchFamily="34" charset="0"/>
              <a:buChar char="•"/>
            </a:pPr>
            <a:r>
              <a:rPr lang="en-US" dirty="0"/>
              <a:t>Implications for the HR System</a:t>
            </a:r>
          </a:p>
          <a:p>
            <a:pPr algn="l"/>
            <a:r>
              <a:rPr lang="en-US" dirty="0"/>
              <a:t> </a:t>
            </a:r>
            <a:br>
              <a:rPr lang="en-US" dirty="0"/>
            </a:br>
            <a:endParaRPr lang="en-US" dirty="0"/>
          </a:p>
        </p:txBody>
      </p:sp>
      <p:pic>
        <p:nvPicPr>
          <p:cNvPr id="6" name="Audio 5">
            <a:hlinkClick r:id="" action="ppaction://media"/>
            <a:extLst>
              <a:ext uri="{FF2B5EF4-FFF2-40B4-BE49-F238E27FC236}">
                <a16:creationId xmlns:a16="http://schemas.microsoft.com/office/drawing/2014/main" id="{E2FA3ED8-7D02-473C-B943-4EDAD14793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600637595"/>
      </p:ext>
    </p:extLst>
  </p:cSld>
  <p:clrMapOvr>
    <a:masterClrMapping/>
  </p:clrMapOvr>
  <p:transition advTm="84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6-19</a:t>
            </a:r>
          </a:p>
        </p:txBody>
      </p:sp>
      <p:pic>
        <p:nvPicPr>
          <p:cNvPr id="368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0048"/>
            <a:ext cx="8602503" cy="58507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00600" y="6107966"/>
            <a:ext cx="3649503" cy="677108"/>
          </a:xfrm>
          <a:prstGeom prst="rect">
            <a:avLst/>
          </a:prstGeom>
        </p:spPr>
        <p:txBody>
          <a:bodyPr wrap="square">
            <a:spAutoFit/>
          </a:bodyPr>
          <a:lstStyle/>
          <a:p>
            <a:pPr lvl="1">
              <a:lnSpc>
                <a:spcPct val="95000"/>
              </a:lnSpc>
              <a:buClr>
                <a:srgbClr val="31859C"/>
              </a:buClr>
              <a:buSzPct val="100000"/>
            </a:pPr>
            <a:r>
              <a:rPr lang="en-US" sz="2000" dirty="0">
                <a:solidFill>
                  <a:srgbClr val="31859C"/>
                </a:solidFill>
                <a:latin typeface="Arial" charset="0"/>
              </a:rPr>
              <a:t>Advantages? transferrable</a:t>
            </a:r>
          </a:p>
          <a:p>
            <a:pPr lvl="1">
              <a:lnSpc>
                <a:spcPct val="95000"/>
              </a:lnSpc>
              <a:buClr>
                <a:srgbClr val="31859C"/>
              </a:buClr>
              <a:buSzPct val="100000"/>
            </a:pPr>
            <a:r>
              <a:rPr lang="en-US" sz="2000" b="1" dirty="0">
                <a:solidFill>
                  <a:srgbClr val="FF0000"/>
                </a:solidFill>
                <a:latin typeface="Arial" charset="0"/>
              </a:rPr>
              <a:t>Training Effective?</a:t>
            </a:r>
            <a:endParaRPr lang="en-US" sz="2000" b="1" dirty="0">
              <a:solidFill>
                <a:srgbClr val="FF0000"/>
              </a:solidFill>
            </a:endParaRPr>
          </a:p>
        </p:txBody>
      </p:sp>
      <p:cxnSp>
        <p:nvCxnSpPr>
          <p:cNvPr id="4" name="Straight Connector 3"/>
          <p:cNvCxnSpPr/>
          <p:nvPr/>
        </p:nvCxnSpPr>
        <p:spPr>
          <a:xfrm>
            <a:off x="6477000" y="1828800"/>
            <a:ext cx="914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a:off x="6248400" y="2286000"/>
            <a:ext cx="533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a:xfrm>
            <a:off x="533400" y="1905000"/>
            <a:ext cx="914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95800" y="5410200"/>
            <a:ext cx="1295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EE3297F-40DA-4964-9BCB-12A7767A3F37}"/>
              </a:ext>
            </a:extLst>
          </p:cNvPr>
          <p:cNvSpPr/>
          <p:nvPr/>
        </p:nvSpPr>
        <p:spPr>
          <a:xfrm>
            <a:off x="7689273" y="1981200"/>
            <a:ext cx="1265090" cy="707886"/>
          </a:xfrm>
          <a:prstGeom prst="rect">
            <a:avLst/>
          </a:prstGeom>
        </p:spPr>
        <p:txBody>
          <a:bodyPr wrap="none">
            <a:spAutoFit/>
          </a:bodyPr>
          <a:lstStyle/>
          <a:p>
            <a:r>
              <a:rPr lang="en-US" sz="2000" b="1" dirty="0">
                <a:solidFill>
                  <a:srgbClr val="FF0000"/>
                </a:solidFill>
                <a:latin typeface="Arial" charset="0"/>
              </a:rPr>
              <a:t>formal / </a:t>
            </a:r>
          </a:p>
          <a:p>
            <a:r>
              <a:rPr lang="en-US" sz="2000" b="1" dirty="0">
                <a:solidFill>
                  <a:srgbClr val="FF0000"/>
                </a:solidFill>
                <a:latin typeface="Arial" charset="0"/>
              </a:rPr>
              <a:t>informal </a:t>
            </a:r>
            <a:endParaRPr lang="en-US" sz="2000" b="1" dirty="0">
              <a:solidFill>
                <a:srgbClr val="FF0000"/>
              </a:solidFill>
            </a:endParaRPr>
          </a:p>
        </p:txBody>
      </p:sp>
      <p:cxnSp>
        <p:nvCxnSpPr>
          <p:cNvPr id="12" name="Straight Connector 11">
            <a:extLst>
              <a:ext uri="{FF2B5EF4-FFF2-40B4-BE49-F238E27FC236}">
                <a16:creationId xmlns:a16="http://schemas.microsoft.com/office/drawing/2014/main" id="{D3F4E69B-B5D3-416A-B9D0-4A43E5FE7D6D}"/>
              </a:ext>
            </a:extLst>
          </p:cNvPr>
          <p:cNvCxnSpPr>
            <a:cxnSpLocks/>
          </p:cNvCxnSpPr>
          <p:nvPr/>
        </p:nvCxnSpPr>
        <p:spPr>
          <a:xfrm>
            <a:off x="2743200" y="5181600"/>
            <a:ext cx="914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0B81DC-0528-47B8-9D21-3A71AC1B4E34}"/>
              </a:ext>
            </a:extLst>
          </p:cNvPr>
          <p:cNvCxnSpPr>
            <a:cxnSpLocks/>
          </p:cNvCxnSpPr>
          <p:nvPr/>
        </p:nvCxnSpPr>
        <p:spPr>
          <a:xfrm>
            <a:off x="1600200" y="1524000"/>
            <a:ext cx="18288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194" name="Picture 2" descr="Image result for picture of fouga magister">
            <a:hlinkClick r:id="rId6"/>
            <a:extLst>
              <a:ext uri="{FF2B5EF4-FFF2-40B4-BE49-F238E27FC236}">
                <a16:creationId xmlns:a16="http://schemas.microsoft.com/office/drawing/2014/main" id="{8A8902A6-C35C-4DDE-8905-853C715FE0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743200" y="5764144"/>
            <a:ext cx="2289744" cy="1020930"/>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4">
            <a:hlinkClick r:id="" action="ppaction://media"/>
            <a:extLst>
              <a:ext uri="{FF2B5EF4-FFF2-40B4-BE49-F238E27FC236}">
                <a16:creationId xmlns:a16="http://schemas.microsoft.com/office/drawing/2014/main" id="{1F4EC729-02A7-4DEC-82E6-ECD853357F5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792487623"/>
      </p:ext>
    </p:extLst>
  </p:cSld>
  <p:clrMapOvr>
    <a:masterClrMapping/>
  </p:clrMapOvr>
  <mc:AlternateContent xmlns:mc="http://schemas.openxmlformats.org/markup-compatibility/2006" xmlns:p14="http://schemas.microsoft.com/office/powerpoint/2010/main">
    <mc:Choice Requires="p14">
      <p:transition spd="slow" p14:dur="2000" advTm="150313"/>
    </mc:Choice>
    <mc:Fallback xmlns="">
      <p:transition spd="slow" advTm="150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7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6-20</a:t>
            </a:r>
          </a:p>
        </p:txBody>
      </p:sp>
      <p:sp>
        <p:nvSpPr>
          <p:cNvPr id="38913" name="Rectangle 1"/>
          <p:cNvSpPr>
            <a:spLocks noGrp="1" noChangeArrowheads="1"/>
          </p:cNvSpPr>
          <p:nvPr>
            <p:ph type="ctrTitle"/>
          </p:nvPr>
        </p:nvSpPr>
        <p:spPr>
          <a:xfrm>
            <a:off x="497205" y="243840"/>
            <a:ext cx="8149590" cy="1051560"/>
          </a:xfrm>
        </p:spPr>
        <p:txBody>
          <a:bodyPr lIns="0" tIns="0" rIns="0" bIns="0">
            <a:normAutofit fontScale="90000"/>
          </a:bodyPr>
          <a:lstStyle/>
          <a:p>
            <a:pPr algn="l">
              <a:lnSpc>
                <a:spcPct val="95000"/>
              </a:lnSpc>
            </a:pPr>
            <a:r>
              <a:rPr lang="en-US" sz="4000" dirty="0">
                <a:solidFill>
                  <a:srgbClr val="E46C0A"/>
                </a:solidFill>
                <a:latin typeface="Arial" charset="0"/>
              </a:rPr>
              <a:t>What Is a Performance Management System?</a:t>
            </a:r>
          </a:p>
        </p:txBody>
      </p:sp>
      <p:sp>
        <p:nvSpPr>
          <p:cNvPr id="38917" name="Text Box 5"/>
          <p:cNvSpPr txBox="1">
            <a:spLocks noChangeArrowheads="1"/>
          </p:cNvSpPr>
          <p:nvPr/>
        </p:nvSpPr>
        <p:spPr bwMode="auto">
          <a:xfrm>
            <a:off x="0" y="1417320"/>
            <a:ext cx="8494395" cy="421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lvl="1">
              <a:lnSpc>
                <a:spcPct val="95000"/>
              </a:lnSpc>
              <a:buClr>
                <a:srgbClr val="31859C"/>
              </a:buClr>
              <a:buSzPct val="100000"/>
              <a:buFontTx/>
              <a:buChar char="•"/>
            </a:pPr>
            <a:r>
              <a:rPr lang="en-US" sz="3200" dirty="0">
                <a:solidFill>
                  <a:srgbClr val="31859C"/>
                </a:solidFill>
                <a:latin typeface="Arial" charset="0"/>
              </a:rPr>
              <a:t>Performance Management System</a:t>
            </a:r>
            <a:endParaRPr lang="en-US" dirty="0"/>
          </a:p>
          <a:p>
            <a:pPr lvl="2">
              <a:lnSpc>
                <a:spcPct val="95000"/>
              </a:lnSpc>
              <a:buClr>
                <a:srgbClr val="000000"/>
              </a:buClr>
              <a:buSzPct val="80000"/>
              <a:buFont typeface="Courier New" charset="0"/>
              <a:buChar char="o"/>
            </a:pPr>
            <a:r>
              <a:rPr lang="en-US" sz="2800" b="1" dirty="0">
                <a:solidFill>
                  <a:srgbClr val="000000"/>
                </a:solidFill>
                <a:latin typeface="Arial" charset="0"/>
              </a:rPr>
              <a:t>A system that establishes performance </a:t>
            </a:r>
            <a:r>
              <a:rPr lang="en-US" sz="2800" b="1" u="sng" dirty="0">
                <a:solidFill>
                  <a:srgbClr val="FF0000"/>
                </a:solidFill>
                <a:latin typeface="Arial" charset="0"/>
              </a:rPr>
              <a:t>standards</a:t>
            </a:r>
            <a:r>
              <a:rPr lang="en-US" sz="2800" b="1" dirty="0">
                <a:solidFill>
                  <a:srgbClr val="000000"/>
                </a:solidFill>
                <a:latin typeface="Arial" charset="0"/>
              </a:rPr>
              <a:t> that are used to evaluate employee performance (</a:t>
            </a:r>
            <a:r>
              <a:rPr lang="en-US" sz="2800" dirty="0">
                <a:solidFill>
                  <a:srgbClr val="000000"/>
                </a:solidFill>
                <a:latin typeface="Arial" charset="0"/>
              </a:rPr>
              <a:t>challenges in </a:t>
            </a:r>
            <a:r>
              <a:rPr lang="en-US" sz="2800" dirty="0">
                <a:solidFill>
                  <a:srgbClr val="FF0000"/>
                </a:solidFill>
                <a:latin typeface="Arial" charset="0"/>
              </a:rPr>
              <a:t>project work?</a:t>
            </a:r>
            <a:r>
              <a:rPr lang="en-US" sz="2800" b="1" dirty="0">
                <a:solidFill>
                  <a:srgbClr val="000000"/>
                </a:solidFill>
                <a:latin typeface="Arial" charset="0"/>
              </a:rPr>
              <a:t>)</a:t>
            </a:r>
            <a:endParaRPr lang="en-US" b="1" dirty="0"/>
          </a:p>
          <a:p>
            <a:pPr lvl="1">
              <a:lnSpc>
                <a:spcPct val="95000"/>
              </a:lnSpc>
              <a:buClr>
                <a:srgbClr val="31859C"/>
              </a:buClr>
              <a:buSzPct val="100000"/>
              <a:buFontTx/>
              <a:buChar char="•"/>
            </a:pPr>
            <a:r>
              <a:rPr lang="en-US" sz="3200" dirty="0">
                <a:solidFill>
                  <a:srgbClr val="31859C"/>
                </a:solidFill>
                <a:latin typeface="Arial" charset="0"/>
              </a:rPr>
              <a:t>360-degree appraisal</a:t>
            </a:r>
            <a:endParaRPr lang="en-US" dirty="0"/>
          </a:p>
          <a:p>
            <a:pPr lvl="2">
              <a:lnSpc>
                <a:spcPct val="95000"/>
              </a:lnSpc>
              <a:buClr>
                <a:srgbClr val="000000"/>
              </a:buClr>
              <a:buSzPct val="80000"/>
              <a:buFont typeface="Courier New" charset="0"/>
              <a:buChar char="o"/>
            </a:pPr>
            <a:r>
              <a:rPr lang="en-US" sz="2800" b="1" dirty="0">
                <a:solidFill>
                  <a:srgbClr val="000000"/>
                </a:solidFill>
                <a:latin typeface="Arial" charset="0"/>
              </a:rPr>
              <a:t>An appraisal device that seeks feedback from a variety of sources for the person being rated </a:t>
            </a:r>
            <a:endParaRPr lang="en-US" sz="2800" dirty="0">
              <a:solidFill>
                <a:srgbClr val="000000"/>
              </a:solidFill>
              <a:latin typeface="Arial" charset="0"/>
            </a:endParaRPr>
          </a:p>
          <a:p>
            <a:pPr lvl="2">
              <a:lnSpc>
                <a:spcPct val="95000"/>
              </a:lnSpc>
              <a:buClr>
                <a:srgbClr val="000000"/>
              </a:buClr>
              <a:buSzPct val="80000"/>
              <a:buFont typeface="Courier New" charset="0"/>
              <a:buChar char="o"/>
            </a:pPr>
            <a:endParaRPr lang="en-US" sz="2800" dirty="0">
              <a:solidFill>
                <a:srgbClr val="000000"/>
              </a:solidFill>
              <a:latin typeface="Arial" charset="0"/>
            </a:endParaRPr>
          </a:p>
        </p:txBody>
      </p:sp>
      <p:sp>
        <p:nvSpPr>
          <p:cNvPr id="38918" name="Text Box 6"/>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a:solidFill>
                  <a:srgbClr val="FFFFFF"/>
                </a:solidFill>
                <a:latin typeface="Arial" charset="0"/>
              </a:rPr>
              <a:t>Copyright ©2011 Pearson Education, Inc. Publishing as Prentice Hall. </a:t>
            </a:r>
          </a:p>
        </p:txBody>
      </p:sp>
      <p:pic>
        <p:nvPicPr>
          <p:cNvPr id="6" name="Picture 2">
            <a:extLst>
              <a:ext uri="{FF2B5EF4-FFF2-40B4-BE49-F238E27FC236}">
                <a16:creationId xmlns:a16="http://schemas.microsoft.com/office/drawing/2014/main" id="{5534801B-664F-4909-B878-87C4A34D28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8800" y="4800600"/>
            <a:ext cx="277939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descr="Image result for fortune 100 firms logo">
            <a:hlinkClick r:id="rId6"/>
            <a:extLst>
              <a:ext uri="{FF2B5EF4-FFF2-40B4-BE49-F238E27FC236}">
                <a16:creationId xmlns:a16="http://schemas.microsoft.com/office/drawing/2014/main" id="{1045BCC3-2ADD-4469-8C0D-2DECFC0A4D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8850" y="5233202"/>
            <a:ext cx="3333749" cy="14723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1032E8E-7653-4C14-9218-668115B1C51A}"/>
              </a:ext>
            </a:extLst>
          </p:cNvPr>
          <p:cNvSpPr/>
          <p:nvPr/>
        </p:nvSpPr>
        <p:spPr>
          <a:xfrm>
            <a:off x="1337782" y="6320135"/>
            <a:ext cx="886781" cy="461665"/>
          </a:xfrm>
          <a:prstGeom prst="rect">
            <a:avLst/>
          </a:prstGeom>
        </p:spPr>
        <p:txBody>
          <a:bodyPr wrap="none">
            <a:spAutoFit/>
          </a:bodyPr>
          <a:lstStyle/>
          <a:p>
            <a:r>
              <a:rPr lang="en-US" sz="2400" b="1" dirty="0">
                <a:solidFill>
                  <a:srgbClr val="FF0000"/>
                </a:solidFill>
                <a:latin typeface="Arial" charset="0"/>
              </a:rPr>
              <a:t>90 %</a:t>
            </a:r>
            <a:endParaRPr lang="en-US" sz="2400" b="1" dirty="0">
              <a:solidFill>
                <a:srgbClr val="FF0000"/>
              </a:solidFill>
            </a:endParaRPr>
          </a:p>
        </p:txBody>
      </p:sp>
      <p:pic>
        <p:nvPicPr>
          <p:cNvPr id="9" name="Audio 3">
            <a:hlinkClick r:id="" action="ppaction://media"/>
            <a:extLst>
              <a:ext uri="{FF2B5EF4-FFF2-40B4-BE49-F238E27FC236}">
                <a16:creationId xmlns:a16="http://schemas.microsoft.com/office/drawing/2014/main" id="{6824DD0B-20B4-403B-83BC-31B825520CD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
        <p:nvSpPr>
          <p:cNvPr id="11" name="TextBox 10">
            <a:extLst>
              <a:ext uri="{FF2B5EF4-FFF2-40B4-BE49-F238E27FC236}">
                <a16:creationId xmlns:a16="http://schemas.microsoft.com/office/drawing/2014/main" id="{5ED32D3C-861D-47C7-9162-C91B4A0109A1}"/>
              </a:ext>
            </a:extLst>
          </p:cNvPr>
          <p:cNvSpPr txBox="1"/>
          <p:nvPr/>
        </p:nvSpPr>
        <p:spPr>
          <a:xfrm>
            <a:off x="6075997" y="4794355"/>
            <a:ext cx="1905000" cy="369332"/>
          </a:xfrm>
          <a:prstGeom prst="rect">
            <a:avLst/>
          </a:prstGeom>
          <a:solidFill>
            <a:schemeClr val="bg1"/>
          </a:solidFill>
          <a:ln>
            <a:solidFill>
              <a:schemeClr val="bg1"/>
            </a:solidFill>
          </a:ln>
        </p:spPr>
        <p:txBody>
          <a:bodyPr wrap="square">
            <a:spAutoFit/>
          </a:bodyPr>
          <a:lstStyle/>
          <a:p>
            <a:r>
              <a:rPr lang="en-US" sz="1800" dirty="0">
                <a:solidFill>
                  <a:srgbClr val="000000"/>
                </a:solidFill>
                <a:latin typeface="Arial" charset="0"/>
              </a:rPr>
              <a:t>Multi Source FB</a:t>
            </a:r>
            <a:endParaRPr lang="en-US" dirty="0"/>
          </a:p>
        </p:txBody>
      </p:sp>
    </p:spTree>
    <p:extLst>
      <p:ext uri="{BB962C8B-B14F-4D97-AF65-F5344CB8AC3E}">
        <p14:creationId xmlns:p14="http://schemas.microsoft.com/office/powerpoint/2010/main" val="3474364197"/>
      </p:ext>
    </p:extLst>
  </p:cSld>
  <p:clrMapOvr>
    <a:masterClrMapping/>
  </p:clrMapOvr>
  <mc:AlternateContent xmlns:mc="http://schemas.openxmlformats.org/markup-compatibility/2006" xmlns:p14="http://schemas.microsoft.com/office/powerpoint/2010/main">
    <mc:Choice Requires="p14">
      <p:transition spd="slow" p14:dur="2000" advTm="104041"/>
    </mc:Choice>
    <mc:Fallback xmlns="">
      <p:transition spd="slow" advTm="104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9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6-21</a:t>
            </a:r>
          </a:p>
        </p:txBody>
      </p:sp>
      <p:sp>
        <p:nvSpPr>
          <p:cNvPr id="40965" name="Text Box 5"/>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a:solidFill>
                  <a:srgbClr val="FFFFFF"/>
                </a:solidFill>
                <a:latin typeface="Arial" charset="0"/>
              </a:rPr>
              <a:t>Copyright ©2011 Pearson Education, Inc. Publishing as Prentice Hall. </a:t>
            </a:r>
          </a:p>
        </p:txBody>
      </p:sp>
      <p:pic>
        <p:nvPicPr>
          <p:cNvPr id="409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685800"/>
            <a:ext cx="8686800" cy="54864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95ED223-02FC-471C-A548-457B4FE22876}"/>
              </a:ext>
            </a:extLst>
          </p:cNvPr>
          <p:cNvCxnSpPr>
            <a:cxnSpLocks/>
          </p:cNvCxnSpPr>
          <p:nvPr/>
        </p:nvCxnSpPr>
        <p:spPr>
          <a:xfrm>
            <a:off x="762000" y="2895600"/>
            <a:ext cx="1295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A922AA8-BFD6-49FD-850C-DAD9EEF30773}"/>
              </a:ext>
            </a:extLst>
          </p:cNvPr>
          <p:cNvCxnSpPr>
            <a:cxnSpLocks/>
          </p:cNvCxnSpPr>
          <p:nvPr/>
        </p:nvCxnSpPr>
        <p:spPr>
          <a:xfrm>
            <a:off x="3352800" y="2743200"/>
            <a:ext cx="1219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0734B39-0CD6-4CA7-93D5-137471A3DE46}"/>
              </a:ext>
            </a:extLst>
          </p:cNvPr>
          <p:cNvCxnSpPr>
            <a:cxnSpLocks/>
          </p:cNvCxnSpPr>
          <p:nvPr/>
        </p:nvCxnSpPr>
        <p:spPr>
          <a:xfrm>
            <a:off x="762000" y="4114800"/>
            <a:ext cx="457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36C746-A2D9-46ED-9DAE-09E3F4C8ACA0}"/>
              </a:ext>
            </a:extLst>
          </p:cNvPr>
          <p:cNvCxnSpPr>
            <a:cxnSpLocks/>
          </p:cNvCxnSpPr>
          <p:nvPr/>
        </p:nvCxnSpPr>
        <p:spPr>
          <a:xfrm>
            <a:off x="762000" y="4800600"/>
            <a:ext cx="914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76B02F-B8E7-449D-8A59-E12DAC32FD3B}"/>
              </a:ext>
            </a:extLst>
          </p:cNvPr>
          <p:cNvCxnSpPr>
            <a:cxnSpLocks/>
          </p:cNvCxnSpPr>
          <p:nvPr/>
        </p:nvCxnSpPr>
        <p:spPr>
          <a:xfrm>
            <a:off x="3352800" y="3962400"/>
            <a:ext cx="1371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C13E5D-CC35-43D0-A5B7-FD79167D1D0F}"/>
              </a:ext>
            </a:extLst>
          </p:cNvPr>
          <p:cNvCxnSpPr>
            <a:cxnSpLocks/>
          </p:cNvCxnSpPr>
          <p:nvPr/>
        </p:nvCxnSpPr>
        <p:spPr>
          <a:xfrm>
            <a:off x="3352800" y="4495800"/>
            <a:ext cx="76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1A8EBE8-EB2C-4B42-A809-E84DE708BDC5}"/>
              </a:ext>
            </a:extLst>
          </p:cNvPr>
          <p:cNvSpPr/>
          <p:nvPr/>
        </p:nvSpPr>
        <p:spPr>
          <a:xfrm>
            <a:off x="7873293" y="4419600"/>
            <a:ext cx="184731" cy="307777"/>
          </a:xfrm>
          <a:prstGeom prst="rect">
            <a:avLst/>
          </a:prstGeom>
        </p:spPr>
        <p:txBody>
          <a:bodyPr wrap="none">
            <a:spAutoFit/>
          </a:bodyPr>
          <a:lstStyle/>
          <a:p>
            <a:endParaRPr lang="en-US" sz="1400" dirty="0"/>
          </a:p>
        </p:txBody>
      </p:sp>
      <p:pic>
        <p:nvPicPr>
          <p:cNvPr id="14" name="Audio 1">
            <a:hlinkClick r:id="" action="ppaction://media"/>
            <a:extLst>
              <a:ext uri="{FF2B5EF4-FFF2-40B4-BE49-F238E27FC236}">
                <a16:creationId xmlns:a16="http://schemas.microsoft.com/office/drawing/2014/main" id="{11F43430-4F70-41AA-A3D2-18E4E60D21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pic>
        <p:nvPicPr>
          <p:cNvPr id="4100" name="Picture 4" descr="Performance Appraisal Methods - Businesstopia">
            <a:extLst>
              <a:ext uri="{FF2B5EF4-FFF2-40B4-BE49-F238E27FC236}">
                <a16:creationId xmlns:a16="http://schemas.microsoft.com/office/drawing/2014/main" id="{32C448BD-D357-4BB4-BA8C-5D14773B41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3398" y="4767943"/>
            <a:ext cx="1738793" cy="1325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44681"/>
      </p:ext>
    </p:extLst>
  </p:cSld>
  <p:clrMapOvr>
    <a:masterClrMapping/>
  </p:clrMapOvr>
  <mc:AlternateContent xmlns:mc="http://schemas.openxmlformats.org/markup-compatibility/2006" xmlns:p14="http://schemas.microsoft.com/office/powerpoint/2010/main">
    <mc:Choice Requires="p14">
      <p:transition spd="slow" p14:dur="2000" advTm="89854"/>
    </mc:Choice>
    <mc:Fallback xmlns="">
      <p:transition spd="slow" advTm="89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93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6-17</a:t>
            </a:r>
          </a:p>
        </p:txBody>
      </p:sp>
      <p:sp>
        <p:nvSpPr>
          <p:cNvPr id="32769" name="Rectangle 1"/>
          <p:cNvSpPr>
            <a:spLocks noGrp="1" noChangeArrowheads="1"/>
          </p:cNvSpPr>
          <p:nvPr>
            <p:ph type="ctrTitle"/>
          </p:nvPr>
        </p:nvSpPr>
        <p:spPr>
          <a:xfrm>
            <a:off x="497205" y="-76200"/>
            <a:ext cx="8149590" cy="1051560"/>
          </a:xfrm>
        </p:spPr>
        <p:txBody>
          <a:bodyPr lIns="0" tIns="0" rIns="0" bIns="0">
            <a:normAutofit/>
          </a:bodyPr>
          <a:lstStyle/>
          <a:p>
            <a:pPr algn="l">
              <a:lnSpc>
                <a:spcPct val="95000"/>
              </a:lnSpc>
            </a:pPr>
            <a:r>
              <a:rPr lang="en-US" sz="4000" dirty="0">
                <a:solidFill>
                  <a:srgbClr val="E46C0A"/>
                </a:solidFill>
                <a:latin typeface="Arial" charset="0"/>
              </a:rPr>
              <a:t>Collaborative work in your teams </a:t>
            </a:r>
          </a:p>
        </p:txBody>
      </p:sp>
      <p:sp>
        <p:nvSpPr>
          <p:cNvPr id="32773" name="Text Box 5"/>
          <p:cNvSpPr txBox="1">
            <a:spLocks noChangeArrowheads="1"/>
          </p:cNvSpPr>
          <p:nvPr/>
        </p:nvSpPr>
        <p:spPr bwMode="auto">
          <a:xfrm>
            <a:off x="38100" y="776335"/>
            <a:ext cx="9067800" cy="608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marL="114300" lvl="1" indent="0">
              <a:lnSpc>
                <a:spcPct val="95000"/>
              </a:lnSpc>
              <a:buClr>
                <a:srgbClr val="31859C"/>
              </a:buClr>
              <a:buSzPct val="100000"/>
            </a:pPr>
            <a:r>
              <a:rPr lang="en-US" sz="2800" dirty="0">
                <a:solidFill>
                  <a:srgbClr val="FF0000"/>
                </a:solidFill>
                <a:latin typeface="Arial" charset="0"/>
              </a:rPr>
              <a:t>Anglo American South Africa </a:t>
            </a:r>
            <a:r>
              <a:rPr lang="en-US" sz="2800" dirty="0">
                <a:latin typeface="Arial" charset="0"/>
              </a:rPr>
              <a:t>– </a:t>
            </a:r>
            <a:r>
              <a:rPr lang="en-US" sz="2800" dirty="0">
                <a:solidFill>
                  <a:srgbClr val="FF0000"/>
                </a:solidFill>
                <a:latin typeface="Arial" charset="0"/>
              </a:rPr>
              <a:t>HBR Case </a:t>
            </a:r>
            <a:r>
              <a:rPr lang="en-US" sz="2800" dirty="0">
                <a:latin typeface="Arial" charset="0"/>
              </a:rPr>
              <a:t>on Canvas</a:t>
            </a:r>
          </a:p>
          <a:p>
            <a:pPr marL="114300" lvl="1" indent="0">
              <a:lnSpc>
                <a:spcPct val="95000"/>
              </a:lnSpc>
              <a:buClr>
                <a:srgbClr val="31859C"/>
              </a:buClr>
              <a:buSzPct val="100000"/>
            </a:pPr>
            <a:r>
              <a:rPr lang="en-US" sz="2800" dirty="0">
                <a:latin typeface="Arial" charset="0"/>
              </a:rPr>
              <a:t>1. Identify several </a:t>
            </a:r>
            <a:r>
              <a:rPr lang="en-US" sz="2800" dirty="0">
                <a:solidFill>
                  <a:srgbClr val="FF0000"/>
                </a:solidFill>
                <a:latin typeface="Arial" charset="0"/>
              </a:rPr>
              <a:t>Human Relations </a:t>
            </a:r>
            <a:r>
              <a:rPr lang="en-US" sz="2800" dirty="0">
                <a:latin typeface="Arial" charset="0"/>
              </a:rPr>
              <a:t>Themes in the case </a:t>
            </a:r>
          </a:p>
          <a:p>
            <a:pPr marL="114300" lvl="1" indent="0">
              <a:lnSpc>
                <a:spcPct val="95000"/>
              </a:lnSpc>
              <a:buClr>
                <a:srgbClr val="31859C"/>
              </a:buClr>
              <a:buSzPct val="100000"/>
            </a:pPr>
            <a:r>
              <a:rPr lang="en-US" sz="2800" dirty="0">
                <a:latin typeface="Arial" charset="0"/>
              </a:rPr>
              <a:t>2. What might be some </a:t>
            </a:r>
            <a:r>
              <a:rPr lang="en-US" sz="2800" dirty="0">
                <a:solidFill>
                  <a:srgbClr val="FF0000"/>
                </a:solidFill>
                <a:latin typeface="Arial" charset="0"/>
              </a:rPr>
              <a:t>Scientific Management </a:t>
            </a:r>
            <a:r>
              <a:rPr lang="en-US" sz="2800" dirty="0">
                <a:latin typeface="Arial" charset="0"/>
              </a:rPr>
              <a:t>ideas in the case?</a:t>
            </a:r>
          </a:p>
          <a:p>
            <a:pPr marL="114300" lvl="1" indent="0">
              <a:lnSpc>
                <a:spcPct val="95000"/>
              </a:lnSpc>
              <a:buClr>
                <a:srgbClr val="31859C"/>
              </a:buClr>
              <a:buSzPct val="100000"/>
            </a:pPr>
            <a:r>
              <a:rPr lang="en-US" sz="2800" dirty="0">
                <a:latin typeface="Arial" charset="0"/>
              </a:rPr>
              <a:t>3. Describe the </a:t>
            </a:r>
            <a:r>
              <a:rPr lang="en-US" sz="2800" dirty="0">
                <a:solidFill>
                  <a:srgbClr val="FF0000"/>
                </a:solidFill>
                <a:latin typeface="Arial" charset="0"/>
              </a:rPr>
              <a:t>recruitment</a:t>
            </a:r>
            <a:r>
              <a:rPr lang="en-US" sz="2800" dirty="0">
                <a:latin typeface="Arial" charset="0"/>
              </a:rPr>
              <a:t> process for the BLAST    </a:t>
            </a:r>
          </a:p>
          <a:p>
            <a:pPr marL="114300" lvl="1" indent="0">
              <a:lnSpc>
                <a:spcPct val="95000"/>
              </a:lnSpc>
              <a:buClr>
                <a:srgbClr val="31859C"/>
              </a:buClr>
              <a:buSzPct val="100000"/>
            </a:pPr>
            <a:r>
              <a:rPr lang="en-US" sz="2800" dirty="0">
                <a:latin typeface="Arial" charset="0"/>
              </a:rPr>
              <a:t>    program including:</a:t>
            </a:r>
          </a:p>
          <a:p>
            <a:pPr marL="114300" lvl="1" indent="0">
              <a:lnSpc>
                <a:spcPct val="95000"/>
              </a:lnSpc>
              <a:buClr>
                <a:srgbClr val="31859C"/>
              </a:buClr>
              <a:buSzPct val="100000"/>
            </a:pPr>
            <a:r>
              <a:rPr lang="en-US" sz="2800" dirty="0">
                <a:latin typeface="Arial" charset="0"/>
              </a:rPr>
              <a:t>	3a. the various </a:t>
            </a:r>
            <a:r>
              <a:rPr lang="en-US" sz="2800" dirty="0">
                <a:solidFill>
                  <a:srgbClr val="FF0000"/>
                </a:solidFill>
                <a:latin typeface="Arial" charset="0"/>
              </a:rPr>
              <a:t>steps</a:t>
            </a:r>
            <a:r>
              <a:rPr lang="en-US" sz="2800" dirty="0">
                <a:latin typeface="Arial" charset="0"/>
              </a:rPr>
              <a:t>; the interviews; the selection 	criteria; the ranking; </a:t>
            </a:r>
          </a:p>
          <a:p>
            <a:pPr marL="114300" lvl="1" indent="0">
              <a:lnSpc>
                <a:spcPct val="95000"/>
              </a:lnSpc>
              <a:buClr>
                <a:srgbClr val="31859C"/>
              </a:buClr>
              <a:buSzPct val="100000"/>
            </a:pPr>
            <a:r>
              <a:rPr lang="en-US" sz="2800" dirty="0">
                <a:latin typeface="Arial" charset="0"/>
              </a:rPr>
              <a:t>	3b. Describe whether there was a </a:t>
            </a:r>
            <a:r>
              <a:rPr lang="en-US" sz="2800" dirty="0">
                <a:solidFill>
                  <a:srgbClr val="FF0000"/>
                </a:solidFill>
                <a:latin typeface="Arial" charset="0"/>
              </a:rPr>
              <a:t>Realistic Job 	Preview </a:t>
            </a:r>
            <a:r>
              <a:rPr lang="en-US" sz="2800" dirty="0">
                <a:latin typeface="Arial" charset="0"/>
              </a:rPr>
              <a:t>– aligning applicant expectations with 	the company culture. </a:t>
            </a:r>
          </a:p>
          <a:p>
            <a:pPr marL="114300" lvl="1" indent="0">
              <a:lnSpc>
                <a:spcPct val="95000"/>
              </a:lnSpc>
              <a:buClr>
                <a:srgbClr val="31859C"/>
              </a:buClr>
              <a:buSzPct val="100000"/>
            </a:pPr>
            <a:r>
              <a:rPr lang="en-US" sz="2800" dirty="0">
                <a:latin typeface="Arial" charset="0"/>
              </a:rPr>
              <a:t>4. What evidence was there for </a:t>
            </a:r>
            <a:r>
              <a:rPr lang="en-US" sz="2800" dirty="0">
                <a:solidFill>
                  <a:srgbClr val="FF0000"/>
                </a:solidFill>
                <a:latin typeface="Arial" charset="0"/>
              </a:rPr>
              <a:t>Orientation training</a:t>
            </a:r>
            <a:r>
              <a:rPr lang="en-US" sz="2800" dirty="0">
                <a:latin typeface="Arial" charset="0"/>
              </a:rPr>
              <a:t>? </a:t>
            </a:r>
          </a:p>
          <a:p>
            <a:pPr marL="114300" lvl="1" indent="0">
              <a:lnSpc>
                <a:spcPct val="95000"/>
              </a:lnSpc>
              <a:buClr>
                <a:srgbClr val="31859C"/>
              </a:buClr>
              <a:buSzPct val="100000"/>
            </a:pPr>
            <a:r>
              <a:rPr lang="en-US" sz="2800" dirty="0">
                <a:latin typeface="Arial" charset="0"/>
              </a:rPr>
              <a:t>5. Discuss the </a:t>
            </a:r>
            <a:r>
              <a:rPr lang="en-US" sz="2800" dirty="0">
                <a:solidFill>
                  <a:srgbClr val="FF0000"/>
                </a:solidFill>
                <a:latin typeface="Arial" charset="0"/>
              </a:rPr>
              <a:t>performance appraisal</a:t>
            </a:r>
            <a:r>
              <a:rPr lang="en-US" sz="2800" dirty="0">
                <a:latin typeface="Arial" charset="0"/>
              </a:rPr>
              <a:t>.</a:t>
            </a:r>
          </a:p>
          <a:p>
            <a:pPr marL="114300" lvl="1" indent="0">
              <a:lnSpc>
                <a:spcPct val="95000"/>
              </a:lnSpc>
              <a:buClr>
                <a:srgbClr val="31859C"/>
              </a:buClr>
              <a:buSzPct val="100000"/>
            </a:pPr>
            <a:r>
              <a:rPr lang="en-US" sz="2800" i="1" dirty="0">
                <a:latin typeface="Arial" charset="0"/>
              </a:rPr>
              <a:t>     We will get </a:t>
            </a:r>
            <a:r>
              <a:rPr lang="en-US" sz="2800" i="1" dirty="0">
                <a:solidFill>
                  <a:srgbClr val="FF0000"/>
                </a:solidFill>
                <a:latin typeface="Arial" charset="0"/>
              </a:rPr>
              <a:t>input from the teams </a:t>
            </a:r>
            <a:r>
              <a:rPr lang="en-US" sz="2800" i="1" dirty="0">
                <a:latin typeface="Arial" charset="0"/>
              </a:rPr>
              <a:t>later on during class</a:t>
            </a:r>
            <a:r>
              <a:rPr lang="en-US" sz="2800" dirty="0">
                <a:latin typeface="Arial" charset="0"/>
              </a:rPr>
              <a:t>.</a:t>
            </a:r>
          </a:p>
          <a:p>
            <a:pPr marL="114300" lvl="1" indent="0">
              <a:lnSpc>
                <a:spcPct val="95000"/>
              </a:lnSpc>
              <a:buClr>
                <a:srgbClr val="31859C"/>
              </a:buClr>
              <a:buSzPct val="100000"/>
            </a:pPr>
            <a:endParaRPr lang="en-US" dirty="0"/>
          </a:p>
        </p:txBody>
      </p:sp>
      <p:sp>
        <p:nvSpPr>
          <p:cNvPr id="32774" name="Text Box 6"/>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dirty="0">
                <a:solidFill>
                  <a:srgbClr val="FFFFFF"/>
                </a:solidFill>
                <a:latin typeface="Arial" charset="0"/>
              </a:rPr>
              <a:t>Copyright ©2011 Pearson Education, Inc. Publishing as Prentice Hall. </a:t>
            </a:r>
          </a:p>
        </p:txBody>
      </p:sp>
      <p:sp>
        <p:nvSpPr>
          <p:cNvPr id="10" name="TextBox 9">
            <a:extLst>
              <a:ext uri="{FF2B5EF4-FFF2-40B4-BE49-F238E27FC236}">
                <a16:creationId xmlns:a16="http://schemas.microsoft.com/office/drawing/2014/main" id="{F854DACD-C768-491E-883D-F8D341C3A7CC}"/>
              </a:ext>
            </a:extLst>
          </p:cNvPr>
          <p:cNvSpPr txBox="1"/>
          <p:nvPr/>
        </p:nvSpPr>
        <p:spPr>
          <a:xfrm>
            <a:off x="-114300" y="6406275"/>
            <a:ext cx="9220200" cy="355482"/>
          </a:xfrm>
          <a:prstGeom prst="rect">
            <a:avLst/>
          </a:prstGeom>
          <a:noFill/>
        </p:spPr>
        <p:txBody>
          <a:bodyPr wrap="square">
            <a:spAutoFit/>
          </a:bodyPr>
          <a:lstStyle/>
          <a:p>
            <a:pPr marL="114300" lvl="1" indent="0">
              <a:lnSpc>
                <a:spcPct val="95000"/>
              </a:lnSpc>
              <a:buClr>
                <a:srgbClr val="31859C"/>
              </a:buClr>
              <a:buSzPct val="100000"/>
            </a:pPr>
            <a:r>
              <a:rPr lang="en-US" dirty="0">
                <a:solidFill>
                  <a:srgbClr val="FF0000"/>
                </a:solidFill>
                <a:latin typeface="Arial" charset="0"/>
              </a:rPr>
              <a:t>After class,  share your collaborative work on Google docs with </a:t>
            </a:r>
            <a:r>
              <a:rPr lang="en-US" dirty="0" err="1">
                <a:solidFill>
                  <a:srgbClr val="FF0000"/>
                </a:solidFill>
                <a:latin typeface="Arial" charset="0"/>
              </a:rPr>
              <a:t>zaronson</a:t>
            </a:r>
            <a:r>
              <a:rPr lang="en-US" err="1">
                <a:solidFill>
                  <a:srgbClr val="FF0000"/>
                </a:solidFill>
                <a:latin typeface="Arial" charset="0"/>
              </a:rPr>
              <a:t>@</a:t>
            </a:r>
            <a:r>
              <a:rPr lang="en-US">
                <a:solidFill>
                  <a:srgbClr val="FF0000"/>
                </a:solidFill>
                <a:latin typeface="Arial" charset="0"/>
              </a:rPr>
              <a:t>stevens</a:t>
            </a:r>
            <a:r>
              <a:rPr lang="en-US" dirty="0">
                <a:solidFill>
                  <a:srgbClr val="FF0000"/>
                </a:solidFill>
                <a:latin typeface="Arial" charset="0"/>
              </a:rPr>
              <a:t>.</a:t>
            </a:r>
            <a:r>
              <a:rPr lang="en-US">
                <a:solidFill>
                  <a:srgbClr val="FF0000"/>
                </a:solidFill>
                <a:latin typeface="Arial" charset="0"/>
              </a:rPr>
              <a:t>edu </a:t>
            </a:r>
            <a:endParaRPr lang="en-US" dirty="0">
              <a:solidFill>
                <a:srgbClr val="FF0000"/>
              </a:solidFill>
              <a:latin typeface="Arial" charset="0"/>
            </a:endParaRPr>
          </a:p>
        </p:txBody>
      </p:sp>
      <p:pic>
        <p:nvPicPr>
          <p:cNvPr id="4" name="Audio 3">
            <a:hlinkClick r:id="" action="ppaction://media"/>
            <a:extLst>
              <a:ext uri="{FF2B5EF4-FFF2-40B4-BE49-F238E27FC236}">
                <a16:creationId xmlns:a16="http://schemas.microsoft.com/office/drawing/2014/main" id="{7BDDC133-EF85-405A-8B23-216EF0E2A5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621209804"/>
      </p:ext>
    </p:extLst>
  </p:cSld>
  <p:clrMapOvr>
    <a:masterClrMapping/>
  </p:clrMapOvr>
  <mc:AlternateContent xmlns:mc="http://schemas.openxmlformats.org/markup-compatibility/2006">
    <mc:Choice xmlns:p14="http://schemas.microsoft.com/office/powerpoint/2010/main" Requires="p14">
      <p:transition spd="slow" p14:dur="2000" advTm="75233"/>
    </mc:Choice>
    <mc:Fallback>
      <p:transition spd="slow" advTm="75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a:t>Historical Perspectives</a:t>
            </a:r>
          </a:p>
        </p:txBody>
      </p:sp>
      <p:sp>
        <p:nvSpPr>
          <p:cNvPr id="57347" name="Rectangle 3"/>
          <p:cNvSpPr>
            <a:spLocks noGrp="1" noChangeArrowheads="1"/>
          </p:cNvSpPr>
          <p:nvPr>
            <p:ph idx="1"/>
          </p:nvPr>
        </p:nvSpPr>
        <p:spPr>
          <a:xfrm>
            <a:off x="152400" y="1600200"/>
            <a:ext cx="8991600" cy="5029200"/>
          </a:xfrm>
        </p:spPr>
        <p:txBody>
          <a:bodyPr>
            <a:normAutofit/>
          </a:bodyPr>
          <a:lstStyle/>
          <a:p>
            <a:pPr>
              <a:lnSpc>
                <a:spcPct val="90000"/>
              </a:lnSpc>
              <a:spcBef>
                <a:spcPct val="0"/>
              </a:spcBef>
              <a:spcAft>
                <a:spcPct val="30000"/>
              </a:spcAft>
            </a:pPr>
            <a:r>
              <a:rPr lang="en-US" sz="2800" b="1" dirty="0">
                <a:solidFill>
                  <a:srgbClr val="FF0000"/>
                </a:solidFill>
              </a:rPr>
              <a:t>Efficiency</a:t>
            </a:r>
            <a:r>
              <a:rPr lang="en-US" sz="2800" b="1" dirty="0"/>
              <a:t> is Everything</a:t>
            </a:r>
          </a:p>
          <a:p>
            <a:pPr lvl="1">
              <a:lnSpc>
                <a:spcPct val="90000"/>
              </a:lnSpc>
              <a:spcBef>
                <a:spcPct val="0"/>
              </a:spcBef>
              <a:spcAft>
                <a:spcPct val="30000"/>
              </a:spcAft>
            </a:pPr>
            <a:r>
              <a:rPr lang="en-US" dirty="0">
                <a:solidFill>
                  <a:srgbClr val="FF0000"/>
                </a:solidFill>
              </a:rPr>
              <a:t>Scientific Management</a:t>
            </a:r>
            <a:r>
              <a:rPr lang="en-US" dirty="0"/>
              <a:t>: Pioneered by Frederick </a:t>
            </a:r>
            <a:r>
              <a:rPr lang="en-US" b="1" dirty="0"/>
              <a:t>Winslow Taylor</a:t>
            </a:r>
          </a:p>
          <a:p>
            <a:pPr>
              <a:lnSpc>
                <a:spcPct val="90000"/>
              </a:lnSpc>
              <a:spcBef>
                <a:spcPct val="0"/>
              </a:spcBef>
              <a:spcAft>
                <a:spcPct val="30000"/>
              </a:spcAft>
            </a:pPr>
            <a:r>
              <a:rPr lang="en-US" sz="2800" b="1" dirty="0"/>
              <a:t>How to Get Organized</a:t>
            </a:r>
          </a:p>
          <a:p>
            <a:pPr lvl="1">
              <a:lnSpc>
                <a:spcPct val="90000"/>
              </a:lnSpc>
              <a:spcBef>
                <a:spcPct val="0"/>
              </a:spcBef>
              <a:spcAft>
                <a:spcPct val="30000"/>
              </a:spcAft>
            </a:pPr>
            <a:r>
              <a:rPr lang="en-US" dirty="0">
                <a:solidFill>
                  <a:srgbClr val="FF0000"/>
                </a:solidFill>
              </a:rPr>
              <a:t>Classical perspective </a:t>
            </a:r>
          </a:p>
          <a:p>
            <a:pPr lvl="2">
              <a:lnSpc>
                <a:spcPct val="90000"/>
              </a:lnSpc>
              <a:spcBef>
                <a:spcPct val="0"/>
              </a:spcBef>
              <a:spcAft>
                <a:spcPct val="30000"/>
              </a:spcAft>
            </a:pPr>
            <a:r>
              <a:rPr lang="en-US" sz="2800" dirty="0"/>
              <a:t>Contributed to </a:t>
            </a:r>
            <a:r>
              <a:rPr lang="en-US" sz="2800" b="1" dirty="0">
                <a:solidFill>
                  <a:srgbClr val="FF0000"/>
                </a:solidFill>
              </a:rPr>
              <a:t>Bureaucratic Organizations</a:t>
            </a:r>
          </a:p>
          <a:p>
            <a:pPr>
              <a:lnSpc>
                <a:spcPct val="90000"/>
              </a:lnSpc>
              <a:spcBef>
                <a:spcPct val="0"/>
              </a:spcBef>
              <a:spcAft>
                <a:spcPct val="30000"/>
              </a:spcAft>
            </a:pPr>
            <a:r>
              <a:rPr lang="en-US" sz="2800" b="1" dirty="0"/>
              <a:t>What about People?</a:t>
            </a:r>
          </a:p>
          <a:p>
            <a:pPr lvl="1">
              <a:lnSpc>
                <a:spcPct val="90000"/>
              </a:lnSpc>
              <a:spcBef>
                <a:spcPct val="0"/>
              </a:spcBef>
              <a:spcAft>
                <a:spcPct val="30000"/>
              </a:spcAft>
            </a:pPr>
            <a:r>
              <a:rPr lang="en-US" b="1" dirty="0">
                <a:solidFill>
                  <a:srgbClr val="FF0000"/>
                </a:solidFill>
              </a:rPr>
              <a:t>Hawthorne Studies – The human relations perspective</a:t>
            </a:r>
          </a:p>
          <a:p>
            <a:pPr>
              <a:lnSpc>
                <a:spcPct val="90000"/>
              </a:lnSpc>
              <a:spcBef>
                <a:spcPct val="0"/>
              </a:spcBef>
              <a:spcAft>
                <a:spcPct val="30000"/>
              </a:spcAft>
            </a:pPr>
            <a:endParaRPr lang="en-US" sz="2800" dirty="0"/>
          </a:p>
        </p:txBody>
      </p:sp>
      <p:sp>
        <p:nvSpPr>
          <p:cNvPr id="5" name="Slide Number Placeholder 4"/>
          <p:cNvSpPr>
            <a:spLocks noGrp="1"/>
          </p:cNvSpPr>
          <p:nvPr>
            <p:ph type="sldNum" sz="quarter" idx="12"/>
          </p:nvPr>
        </p:nvSpPr>
        <p:spPr/>
        <p:txBody>
          <a:bodyPr/>
          <a:lstStyle/>
          <a:p>
            <a:fld id="{67D76E6F-1C83-4E40-9D40-31BEEED614F4}" type="slidenum">
              <a:rPr lang="en-US"/>
              <a:pPr/>
              <a:t>3</a:t>
            </a:fld>
            <a:endParaRPr lang="en-US" dirty="0"/>
          </a:p>
        </p:txBody>
      </p:sp>
      <p:pic>
        <p:nvPicPr>
          <p:cNvPr id="16" name="Audio 15">
            <a:hlinkClick r:id="" action="ppaction://media"/>
            <a:extLst>
              <a:ext uri="{FF2B5EF4-FFF2-40B4-BE49-F238E27FC236}">
                <a16:creationId xmlns:a16="http://schemas.microsoft.com/office/drawing/2014/main" id="{AB5F73DB-1724-498A-8DFB-1857F98443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cSld>
  <p:clrMapOvr>
    <a:masterClrMapping/>
  </p:clrMapOvr>
  <p:transition advTm="278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a:extLst>
              <a:ext uri="{FF2B5EF4-FFF2-40B4-BE49-F238E27FC236}">
                <a16:creationId xmlns:a16="http://schemas.microsoft.com/office/drawing/2014/main" id="{09AEEECB-290A-480D-8426-20B85C9971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800">
                <a:solidFill>
                  <a:schemeClr val="tx1"/>
                </a:solidFill>
                <a:latin typeface="Frutiger Linotype"/>
              </a:defRPr>
            </a:lvl1pPr>
            <a:lvl2pPr marL="557213" indent="-214313">
              <a:spcBef>
                <a:spcPct val="20000"/>
              </a:spcBef>
              <a:buChar char="–"/>
              <a:defRPr sz="1800">
                <a:solidFill>
                  <a:schemeClr val="tx1"/>
                </a:solidFill>
                <a:latin typeface="Frutiger Linotype"/>
              </a:defRPr>
            </a:lvl2pPr>
            <a:lvl3pPr marL="857250" indent="-171450">
              <a:spcBef>
                <a:spcPct val="20000"/>
              </a:spcBef>
              <a:buChar char="•"/>
              <a:defRPr sz="1800">
                <a:solidFill>
                  <a:schemeClr val="tx1"/>
                </a:solidFill>
                <a:latin typeface="Frutiger Linotype"/>
              </a:defRPr>
            </a:lvl3pPr>
            <a:lvl4pPr marL="1200150" indent="-171450">
              <a:spcBef>
                <a:spcPct val="20000"/>
              </a:spcBef>
              <a:buChar char="–"/>
              <a:defRPr sz="1800">
                <a:solidFill>
                  <a:schemeClr val="tx1"/>
                </a:solidFill>
                <a:latin typeface="Frutiger Linotype"/>
              </a:defRPr>
            </a:lvl4pPr>
            <a:lvl5pPr marL="1543050" indent="-171450">
              <a:spcBef>
                <a:spcPct val="20000"/>
              </a:spcBef>
              <a:buChar char="»"/>
              <a:defRPr sz="1800">
                <a:solidFill>
                  <a:schemeClr val="tx1"/>
                </a:solidFill>
                <a:latin typeface="Frutiger Linotype"/>
              </a:defRPr>
            </a:lvl5pPr>
            <a:lvl6pPr marL="1885950" indent="-171450" eaLnBrk="0" fontAlgn="base" hangingPunct="0">
              <a:spcBef>
                <a:spcPct val="20000"/>
              </a:spcBef>
              <a:spcAft>
                <a:spcPct val="0"/>
              </a:spcAft>
              <a:buChar char="»"/>
              <a:defRPr sz="1800">
                <a:solidFill>
                  <a:schemeClr val="tx1"/>
                </a:solidFill>
                <a:latin typeface="Frutiger Linotype"/>
              </a:defRPr>
            </a:lvl6pPr>
            <a:lvl7pPr marL="2228850" indent="-171450" eaLnBrk="0" fontAlgn="base" hangingPunct="0">
              <a:spcBef>
                <a:spcPct val="20000"/>
              </a:spcBef>
              <a:spcAft>
                <a:spcPct val="0"/>
              </a:spcAft>
              <a:buChar char="»"/>
              <a:defRPr sz="1800">
                <a:solidFill>
                  <a:schemeClr val="tx1"/>
                </a:solidFill>
                <a:latin typeface="Frutiger Linotype"/>
              </a:defRPr>
            </a:lvl7pPr>
            <a:lvl8pPr marL="2571750" indent="-171450" eaLnBrk="0" fontAlgn="base" hangingPunct="0">
              <a:spcBef>
                <a:spcPct val="20000"/>
              </a:spcBef>
              <a:spcAft>
                <a:spcPct val="0"/>
              </a:spcAft>
              <a:buChar char="»"/>
              <a:defRPr sz="1800">
                <a:solidFill>
                  <a:schemeClr val="tx1"/>
                </a:solidFill>
                <a:latin typeface="Frutiger Linotype"/>
              </a:defRPr>
            </a:lvl8pPr>
            <a:lvl9pPr marL="2914650" indent="-171450" eaLnBrk="0" fontAlgn="base" hangingPunct="0">
              <a:spcBef>
                <a:spcPct val="20000"/>
              </a:spcBef>
              <a:spcAft>
                <a:spcPct val="0"/>
              </a:spcAft>
              <a:buChar char="»"/>
              <a:defRPr sz="1800">
                <a:solidFill>
                  <a:schemeClr val="tx1"/>
                </a:solidFill>
                <a:latin typeface="Frutiger Linotype"/>
              </a:defRPr>
            </a:lvl9pPr>
          </a:lstStyle>
          <a:p>
            <a:pPr>
              <a:spcBef>
                <a:spcPct val="0"/>
              </a:spcBef>
              <a:buFontTx/>
              <a:buNone/>
            </a:pPr>
            <a:fld id="{7E33E057-F3E2-4DF0-A947-C1D1C1E061B6}" type="slidenum">
              <a:rPr lang="en-US" altLang="en-US" sz="825">
                <a:solidFill>
                  <a:schemeClr val="bg1"/>
                </a:solidFill>
              </a:rPr>
              <a:pPr>
                <a:spcBef>
                  <a:spcPct val="0"/>
                </a:spcBef>
                <a:buFontTx/>
                <a:buNone/>
              </a:pPr>
              <a:t>4</a:t>
            </a:fld>
            <a:endParaRPr lang="en-US" altLang="en-US" sz="825">
              <a:solidFill>
                <a:schemeClr val="bg1"/>
              </a:solidFill>
            </a:endParaRPr>
          </a:p>
        </p:txBody>
      </p:sp>
      <p:sp>
        <p:nvSpPr>
          <p:cNvPr id="28676" name="Rectangle 3">
            <a:extLst>
              <a:ext uri="{FF2B5EF4-FFF2-40B4-BE49-F238E27FC236}">
                <a16:creationId xmlns:a16="http://schemas.microsoft.com/office/drawing/2014/main" id="{EAB96E84-CF86-4B8E-95F9-C970E5FF7031}"/>
              </a:ext>
            </a:extLst>
          </p:cNvPr>
          <p:cNvSpPr>
            <a:spLocks noGrp="1" noChangeArrowheads="1"/>
          </p:cNvSpPr>
          <p:nvPr>
            <p:ph type="body" idx="1"/>
          </p:nvPr>
        </p:nvSpPr>
        <p:spPr>
          <a:xfrm>
            <a:off x="114300" y="1542851"/>
            <a:ext cx="8915400" cy="5315149"/>
          </a:xfrm>
        </p:spPr>
        <p:txBody>
          <a:bodyPr>
            <a:noAutofit/>
          </a:bodyPr>
          <a:lstStyle/>
          <a:p>
            <a:pPr eaLnBrk="1" hangingPunct="1">
              <a:lnSpc>
                <a:spcPct val="80000"/>
              </a:lnSpc>
              <a:defRPr/>
            </a:pPr>
            <a:r>
              <a:rPr lang="en-US" altLang="en-US" sz="1800" dirty="0"/>
              <a:t>After years of various experiments to determine optimal work methods, Taylor proposed the following four principles of scientific management:</a:t>
            </a:r>
          </a:p>
          <a:p>
            <a:pPr lvl="1" eaLnBrk="1" hangingPunct="1">
              <a:lnSpc>
                <a:spcPct val="80000"/>
              </a:lnSpc>
              <a:defRPr/>
            </a:pPr>
            <a:r>
              <a:rPr lang="en-US" altLang="en-US" sz="1800" dirty="0"/>
              <a:t>Replace rule-of-thumb work methods with </a:t>
            </a:r>
            <a:r>
              <a:rPr lang="en-US" altLang="en-US" sz="1800" b="1" dirty="0">
                <a:solidFill>
                  <a:srgbClr val="FF0000"/>
                </a:solidFill>
              </a:rPr>
              <a:t>methods based on a scientific study of the tasks.</a:t>
            </a:r>
          </a:p>
          <a:p>
            <a:pPr lvl="1" eaLnBrk="1" hangingPunct="1">
              <a:lnSpc>
                <a:spcPct val="80000"/>
              </a:lnSpc>
              <a:defRPr/>
            </a:pPr>
            <a:endParaRPr lang="en-US" altLang="en-US" sz="1800" dirty="0">
              <a:solidFill>
                <a:schemeClr val="accent2"/>
              </a:solidFill>
            </a:endParaRPr>
          </a:p>
          <a:p>
            <a:pPr lvl="1" eaLnBrk="1" hangingPunct="1">
              <a:lnSpc>
                <a:spcPct val="80000"/>
              </a:lnSpc>
              <a:defRPr/>
            </a:pPr>
            <a:r>
              <a:rPr lang="en-US" altLang="en-US" sz="1800" b="1" dirty="0">
                <a:solidFill>
                  <a:srgbClr val="FF0000"/>
                </a:solidFill>
              </a:rPr>
              <a:t>Scientifically select, train, and develop </a:t>
            </a:r>
            <a:r>
              <a:rPr lang="en-US" altLang="en-US" sz="1800" dirty="0"/>
              <a:t>each worker rather than passively leaving them to train themselves.</a:t>
            </a:r>
          </a:p>
          <a:p>
            <a:pPr lvl="1" eaLnBrk="1" hangingPunct="1">
              <a:lnSpc>
                <a:spcPct val="80000"/>
              </a:lnSpc>
              <a:defRPr/>
            </a:pPr>
            <a:endParaRPr lang="en-US" altLang="en-US" sz="1800" dirty="0"/>
          </a:p>
          <a:p>
            <a:pPr lvl="1" eaLnBrk="1" hangingPunct="1">
              <a:lnSpc>
                <a:spcPct val="80000"/>
              </a:lnSpc>
              <a:defRPr/>
            </a:pPr>
            <a:r>
              <a:rPr lang="en-US" altLang="en-US" sz="1800" b="1" dirty="0">
                <a:solidFill>
                  <a:srgbClr val="FF0000"/>
                </a:solidFill>
              </a:rPr>
              <a:t>Cooperate with the workers </a:t>
            </a:r>
            <a:r>
              <a:rPr lang="en-US" altLang="en-US" sz="1800" dirty="0"/>
              <a:t>to ensure that the scientifically developed methods are being followed.</a:t>
            </a:r>
          </a:p>
          <a:p>
            <a:pPr lvl="1" eaLnBrk="1" hangingPunct="1">
              <a:lnSpc>
                <a:spcPct val="80000"/>
              </a:lnSpc>
              <a:defRPr/>
            </a:pPr>
            <a:endParaRPr lang="en-US" altLang="en-US" sz="1800" dirty="0"/>
          </a:p>
          <a:p>
            <a:pPr lvl="1" eaLnBrk="1" hangingPunct="1">
              <a:lnSpc>
                <a:spcPct val="80000"/>
              </a:lnSpc>
              <a:defRPr/>
            </a:pPr>
            <a:r>
              <a:rPr lang="en-US" altLang="en-US" sz="1800" b="1" dirty="0">
                <a:solidFill>
                  <a:srgbClr val="FF0000"/>
                </a:solidFill>
              </a:rPr>
              <a:t>Divide work nearly equally between managers and workers</a:t>
            </a:r>
            <a:r>
              <a:rPr lang="en-US" altLang="en-US" sz="1800" dirty="0"/>
              <a:t>, so that the </a:t>
            </a:r>
            <a:r>
              <a:rPr lang="en-US" altLang="en-US" sz="1800" dirty="0">
                <a:solidFill>
                  <a:srgbClr val="FF0000"/>
                </a:solidFill>
              </a:rPr>
              <a:t>managers</a:t>
            </a:r>
            <a:r>
              <a:rPr lang="en-US" altLang="en-US" sz="1800" dirty="0"/>
              <a:t> apply scientific management principles to </a:t>
            </a:r>
            <a:r>
              <a:rPr lang="en-US" altLang="en-US" sz="1800" dirty="0">
                <a:solidFill>
                  <a:srgbClr val="FF0000"/>
                </a:solidFill>
              </a:rPr>
              <a:t>planning</a:t>
            </a:r>
            <a:r>
              <a:rPr lang="en-US" altLang="en-US" sz="1800" dirty="0"/>
              <a:t> the work and the </a:t>
            </a:r>
            <a:r>
              <a:rPr lang="en-US" altLang="en-US" sz="1800" dirty="0">
                <a:solidFill>
                  <a:srgbClr val="FF0000"/>
                </a:solidFill>
              </a:rPr>
              <a:t>workers</a:t>
            </a:r>
            <a:r>
              <a:rPr lang="en-US" altLang="en-US" sz="1800" dirty="0"/>
              <a:t> actually </a:t>
            </a:r>
            <a:r>
              <a:rPr lang="en-US" altLang="en-US" sz="1800" dirty="0">
                <a:solidFill>
                  <a:srgbClr val="FF0000"/>
                </a:solidFill>
              </a:rPr>
              <a:t>perform the tasks</a:t>
            </a:r>
            <a:r>
              <a:rPr lang="en-US" altLang="en-US" sz="1800" dirty="0"/>
              <a:t>.</a:t>
            </a:r>
          </a:p>
          <a:p>
            <a:pPr lvl="1" eaLnBrk="1" hangingPunct="1">
              <a:lnSpc>
                <a:spcPct val="80000"/>
              </a:lnSpc>
              <a:defRPr/>
            </a:pPr>
            <a:r>
              <a:rPr lang="en-US" altLang="en-US" sz="1800" dirty="0"/>
              <a:t>These principles were </a:t>
            </a:r>
            <a:r>
              <a:rPr lang="en-US" altLang="en-US" sz="1800" b="1" dirty="0">
                <a:solidFill>
                  <a:srgbClr val="FF0000"/>
                </a:solidFill>
              </a:rPr>
              <a:t>implemented in many factories</a:t>
            </a:r>
            <a:r>
              <a:rPr lang="en-US" altLang="en-US" sz="1800" dirty="0"/>
              <a:t>, </a:t>
            </a:r>
          </a:p>
          <a:p>
            <a:pPr lvl="2" eaLnBrk="1" hangingPunct="1">
              <a:lnSpc>
                <a:spcPct val="80000"/>
              </a:lnSpc>
              <a:defRPr/>
            </a:pPr>
            <a:r>
              <a:rPr lang="en-US" altLang="en-US" sz="1800" dirty="0"/>
              <a:t>often increasing productivity by a factor of three or more. </a:t>
            </a:r>
          </a:p>
          <a:p>
            <a:pPr lvl="2" eaLnBrk="1" hangingPunct="1">
              <a:lnSpc>
                <a:spcPct val="80000"/>
              </a:lnSpc>
              <a:defRPr/>
            </a:pPr>
            <a:r>
              <a:rPr lang="en-US" altLang="en-US" sz="1800" dirty="0"/>
              <a:t>Henry </a:t>
            </a:r>
            <a:r>
              <a:rPr lang="en-US" altLang="en-US" sz="1800" dirty="0">
                <a:solidFill>
                  <a:srgbClr val="FF0000"/>
                </a:solidFill>
              </a:rPr>
              <a:t>Ford applied Taylor's principles in his automobile factories</a:t>
            </a:r>
          </a:p>
          <a:p>
            <a:pPr lvl="2" eaLnBrk="1" hangingPunct="1">
              <a:lnSpc>
                <a:spcPct val="80000"/>
              </a:lnSpc>
              <a:defRPr/>
            </a:pPr>
            <a:r>
              <a:rPr lang="en-US" altLang="en-US" sz="1800" dirty="0">
                <a:solidFill>
                  <a:srgbClr val="FF0000"/>
                </a:solidFill>
              </a:rPr>
              <a:t>Families</a:t>
            </a:r>
            <a:r>
              <a:rPr lang="en-US" altLang="en-US" sz="1800" dirty="0"/>
              <a:t> even began to perform their household tasks based on the results of </a:t>
            </a:r>
            <a:r>
              <a:rPr lang="en-US" altLang="en-US" sz="1800" dirty="0">
                <a:solidFill>
                  <a:srgbClr val="FF0000"/>
                </a:solidFill>
              </a:rPr>
              <a:t>time and motion studies</a:t>
            </a:r>
          </a:p>
          <a:p>
            <a:pPr lvl="2" eaLnBrk="1" hangingPunct="1">
              <a:lnSpc>
                <a:spcPct val="80000"/>
              </a:lnSpc>
              <a:defRPr/>
            </a:pPr>
            <a:endParaRPr lang="en-US" altLang="en-US" sz="1800" dirty="0">
              <a:solidFill>
                <a:srgbClr val="FF0000"/>
              </a:solidFill>
            </a:endParaRPr>
          </a:p>
          <a:p>
            <a:pPr marL="685800" lvl="2" indent="0">
              <a:lnSpc>
                <a:spcPct val="80000"/>
              </a:lnSpc>
              <a:buNone/>
              <a:defRPr/>
            </a:pPr>
            <a:r>
              <a:rPr lang="en-US" altLang="en-US" sz="1800" dirty="0"/>
              <a:t>                   </a:t>
            </a:r>
            <a:endParaRPr lang="en-US" altLang="en-US" sz="1800" b="1" dirty="0"/>
          </a:p>
        </p:txBody>
      </p:sp>
      <p:pic>
        <p:nvPicPr>
          <p:cNvPr id="62469" name="Picture 8" descr="What Is Scientific Management | HubPages">
            <a:extLst>
              <a:ext uri="{FF2B5EF4-FFF2-40B4-BE49-F238E27FC236}">
                <a16:creationId xmlns:a16="http://schemas.microsoft.com/office/drawing/2014/main" id="{D60C3131-4C09-46E8-8973-0A27996DE4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0150" y="4961731"/>
            <a:ext cx="1200150" cy="92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DC3ABD7E-BA05-4FD6-9CF5-9EC71F5C919E}"/>
              </a:ext>
            </a:extLst>
          </p:cNvPr>
          <p:cNvSpPr txBox="1">
            <a:spLocks noChangeArrowheads="1"/>
          </p:cNvSpPr>
          <p:nvPr/>
        </p:nvSpPr>
        <p:spPr>
          <a:xfrm>
            <a:off x="273050" y="540942"/>
            <a:ext cx="8229600"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ct val="0"/>
              </a:spcBef>
              <a:spcAft>
                <a:spcPct val="30000"/>
              </a:spcAft>
            </a:pPr>
            <a:r>
              <a:rPr lang="en-US" sz="3200" b="1" dirty="0">
                <a:solidFill>
                  <a:srgbClr val="FF0000"/>
                </a:solidFill>
              </a:rPr>
              <a:t>Efficiency is Everything</a:t>
            </a:r>
          </a:p>
          <a:p>
            <a:pPr marL="457200" lvl="1" indent="0">
              <a:lnSpc>
                <a:spcPct val="90000"/>
              </a:lnSpc>
              <a:spcBef>
                <a:spcPct val="0"/>
              </a:spcBef>
              <a:spcAft>
                <a:spcPct val="30000"/>
              </a:spcAft>
              <a:buNone/>
            </a:pPr>
            <a:r>
              <a:rPr lang="en-US" sz="3200" dirty="0"/>
              <a:t>Scientific Management</a:t>
            </a:r>
          </a:p>
        </p:txBody>
      </p:sp>
      <p:sp>
        <p:nvSpPr>
          <p:cNvPr id="11" name="TextBox 10">
            <a:extLst>
              <a:ext uri="{FF2B5EF4-FFF2-40B4-BE49-F238E27FC236}">
                <a16:creationId xmlns:a16="http://schemas.microsoft.com/office/drawing/2014/main" id="{B331E485-7D13-49C1-8575-7846007477F6}"/>
              </a:ext>
            </a:extLst>
          </p:cNvPr>
          <p:cNvSpPr txBox="1"/>
          <p:nvPr/>
        </p:nvSpPr>
        <p:spPr>
          <a:xfrm>
            <a:off x="5026025" y="6151831"/>
            <a:ext cx="4578350" cy="646331"/>
          </a:xfrm>
          <a:prstGeom prst="rect">
            <a:avLst/>
          </a:prstGeom>
          <a:noFill/>
        </p:spPr>
        <p:txBody>
          <a:bodyPr wrap="square">
            <a:spAutoFit/>
          </a:bodyPr>
          <a:lstStyle/>
          <a:p>
            <a:r>
              <a:rPr lang="en-US" altLang="en-US" sz="1800" b="1" dirty="0">
                <a:solidFill>
                  <a:srgbClr val="FF0000"/>
                </a:solidFill>
              </a:rPr>
              <a:t>Drawbacks</a:t>
            </a:r>
            <a:r>
              <a:rPr lang="en-US" altLang="en-US" sz="1800" dirty="0"/>
              <a:t>? </a:t>
            </a:r>
            <a:r>
              <a:rPr lang="en-US" altLang="en-US" sz="1800" b="1" dirty="0"/>
              <a:t>Assumptions about human behavior?</a:t>
            </a:r>
            <a:endParaRPr lang="en-US" dirty="0"/>
          </a:p>
        </p:txBody>
      </p:sp>
      <p:sp>
        <p:nvSpPr>
          <p:cNvPr id="7" name="Arrow: Curved Right 6">
            <a:extLst>
              <a:ext uri="{FF2B5EF4-FFF2-40B4-BE49-F238E27FC236}">
                <a16:creationId xmlns:a16="http://schemas.microsoft.com/office/drawing/2014/main" id="{EF768AF5-66E7-4497-8968-A8617F64590A}"/>
              </a:ext>
            </a:extLst>
          </p:cNvPr>
          <p:cNvSpPr/>
          <p:nvPr/>
        </p:nvSpPr>
        <p:spPr>
          <a:xfrm>
            <a:off x="4235450" y="6334303"/>
            <a:ext cx="304800" cy="365125"/>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Picture 2" descr="Image result for taylor scientific management image">
            <a:extLst>
              <a:ext uri="{FF2B5EF4-FFF2-40B4-BE49-F238E27FC236}">
                <a16:creationId xmlns:a16="http://schemas.microsoft.com/office/drawing/2014/main" id="{6C5A4A9B-2915-4F4C-91C6-E6A8FF5BAC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1326" y="220194"/>
            <a:ext cx="1905000" cy="10572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ethlehem Steel - Wikipedia">
            <a:extLst>
              <a:ext uri="{FF2B5EF4-FFF2-40B4-BE49-F238E27FC236}">
                <a16:creationId xmlns:a16="http://schemas.microsoft.com/office/drawing/2014/main" id="{48F8B78A-DCDA-4176-88DC-A7889DDA7B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1" y="2333040"/>
            <a:ext cx="2025926" cy="54095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CBA2EF5-EB6C-4A3F-A246-A664D1E4F61A}"/>
              </a:ext>
            </a:extLst>
          </p:cNvPr>
          <p:cNvSpPr txBox="1"/>
          <p:nvPr/>
        </p:nvSpPr>
        <p:spPr>
          <a:xfrm>
            <a:off x="7010401" y="1232822"/>
            <a:ext cx="2019299" cy="369332"/>
          </a:xfrm>
          <a:prstGeom prst="rect">
            <a:avLst/>
          </a:prstGeom>
          <a:noFill/>
        </p:spPr>
        <p:txBody>
          <a:bodyPr wrap="square">
            <a:spAutoFit/>
          </a:bodyPr>
          <a:lstStyle/>
          <a:p>
            <a:r>
              <a:rPr lang="en-US" b="1"/>
              <a:t>Taylor</a:t>
            </a:r>
            <a:endParaRPr lang="en-US"/>
          </a:p>
        </p:txBody>
      </p:sp>
      <p:pic>
        <p:nvPicPr>
          <p:cNvPr id="6" name="Audio 5">
            <a:hlinkClick r:id="" action="ppaction://media"/>
            <a:extLst>
              <a:ext uri="{FF2B5EF4-FFF2-40B4-BE49-F238E27FC236}">
                <a16:creationId xmlns:a16="http://schemas.microsoft.com/office/drawing/2014/main" id="{D4BC472F-54A7-4DD9-8C0E-D69B4D822E8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cSld>
  <p:clrMapOvr>
    <a:masterClrMapping/>
  </p:clrMapOvr>
  <p:transition spd="slow" advTm="802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Freeform 3">
            <a:extLst>
              <a:ext uri="{FF2B5EF4-FFF2-40B4-BE49-F238E27FC236}">
                <a16:creationId xmlns:a16="http://schemas.microsoft.com/office/drawing/2014/main" id="{71018547-046B-46CE-8F74-C56E0252DB9A}"/>
              </a:ext>
            </a:extLst>
          </p:cNvPr>
          <p:cNvSpPr>
            <a:spLocks/>
          </p:cNvSpPr>
          <p:nvPr/>
        </p:nvSpPr>
        <p:spPr bwMode="auto">
          <a:xfrm>
            <a:off x="900113" y="519113"/>
            <a:ext cx="7343775" cy="5805487"/>
          </a:xfrm>
          <a:custGeom>
            <a:avLst/>
            <a:gdLst>
              <a:gd name="T0" fmla="*/ 2295 w 4596"/>
              <a:gd name="T1" fmla="*/ 0 h 4596"/>
              <a:gd name="T2" fmla="*/ 1958 w 4596"/>
              <a:gd name="T3" fmla="*/ 606 h 4596"/>
              <a:gd name="T4" fmla="*/ 1413 w 4596"/>
              <a:gd name="T5" fmla="*/ 169 h 4596"/>
              <a:gd name="T6" fmla="*/ 1335 w 4596"/>
              <a:gd name="T7" fmla="*/ 860 h 4596"/>
              <a:gd name="T8" fmla="*/ 668 w 4596"/>
              <a:gd name="T9" fmla="*/ 668 h 4596"/>
              <a:gd name="T10" fmla="*/ 860 w 4596"/>
              <a:gd name="T11" fmla="*/ 1335 h 4596"/>
              <a:gd name="T12" fmla="*/ 169 w 4596"/>
              <a:gd name="T13" fmla="*/ 1413 h 4596"/>
              <a:gd name="T14" fmla="*/ 606 w 4596"/>
              <a:gd name="T15" fmla="*/ 1958 h 4596"/>
              <a:gd name="T16" fmla="*/ 0 w 4596"/>
              <a:gd name="T17" fmla="*/ 2295 h 4596"/>
              <a:gd name="T18" fmla="*/ 606 w 4596"/>
              <a:gd name="T19" fmla="*/ 2632 h 4596"/>
              <a:gd name="T20" fmla="*/ 169 w 4596"/>
              <a:gd name="T21" fmla="*/ 3177 h 4596"/>
              <a:gd name="T22" fmla="*/ 860 w 4596"/>
              <a:gd name="T23" fmla="*/ 3253 h 4596"/>
              <a:gd name="T24" fmla="*/ 668 w 4596"/>
              <a:gd name="T25" fmla="*/ 3921 h 4596"/>
              <a:gd name="T26" fmla="*/ 1335 w 4596"/>
              <a:gd name="T27" fmla="*/ 3728 h 4596"/>
              <a:gd name="T28" fmla="*/ 1413 w 4596"/>
              <a:gd name="T29" fmla="*/ 4420 h 4596"/>
              <a:gd name="T30" fmla="*/ 1958 w 4596"/>
              <a:gd name="T31" fmla="*/ 3982 h 4596"/>
              <a:gd name="T32" fmla="*/ 2295 w 4596"/>
              <a:gd name="T33" fmla="*/ 4596 h 4596"/>
              <a:gd name="T34" fmla="*/ 2632 w 4596"/>
              <a:gd name="T35" fmla="*/ 3982 h 4596"/>
              <a:gd name="T36" fmla="*/ 3177 w 4596"/>
              <a:gd name="T37" fmla="*/ 4420 h 4596"/>
              <a:gd name="T38" fmla="*/ 3253 w 4596"/>
              <a:gd name="T39" fmla="*/ 3728 h 4596"/>
              <a:gd name="T40" fmla="*/ 3921 w 4596"/>
              <a:gd name="T41" fmla="*/ 3921 h 4596"/>
              <a:gd name="T42" fmla="*/ 3728 w 4596"/>
              <a:gd name="T43" fmla="*/ 3253 h 4596"/>
              <a:gd name="T44" fmla="*/ 4420 w 4596"/>
              <a:gd name="T45" fmla="*/ 3177 h 4596"/>
              <a:gd name="T46" fmla="*/ 3982 w 4596"/>
              <a:gd name="T47" fmla="*/ 2632 h 4596"/>
              <a:gd name="T48" fmla="*/ 4596 w 4596"/>
              <a:gd name="T49" fmla="*/ 2295 h 4596"/>
              <a:gd name="T50" fmla="*/ 3982 w 4596"/>
              <a:gd name="T51" fmla="*/ 1958 h 4596"/>
              <a:gd name="T52" fmla="*/ 4420 w 4596"/>
              <a:gd name="T53" fmla="*/ 1413 h 4596"/>
              <a:gd name="T54" fmla="*/ 3728 w 4596"/>
              <a:gd name="T55" fmla="*/ 1335 h 4596"/>
              <a:gd name="T56" fmla="*/ 3921 w 4596"/>
              <a:gd name="T57" fmla="*/ 668 h 4596"/>
              <a:gd name="T58" fmla="*/ 3253 w 4596"/>
              <a:gd name="T59" fmla="*/ 860 h 4596"/>
              <a:gd name="T60" fmla="*/ 3177 w 4596"/>
              <a:gd name="T61" fmla="*/ 169 h 4596"/>
              <a:gd name="T62" fmla="*/ 2632 w 4596"/>
              <a:gd name="T63" fmla="*/ 606 h 4596"/>
              <a:gd name="T64" fmla="*/ 2295 w 4596"/>
              <a:gd name="T65" fmla="*/ 0 h 4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96" h="4596">
                <a:moveTo>
                  <a:pt x="2295" y="0"/>
                </a:moveTo>
                <a:lnTo>
                  <a:pt x="1958" y="606"/>
                </a:lnTo>
                <a:lnTo>
                  <a:pt x="1413" y="169"/>
                </a:lnTo>
                <a:lnTo>
                  <a:pt x="1335" y="860"/>
                </a:lnTo>
                <a:lnTo>
                  <a:pt x="668" y="668"/>
                </a:lnTo>
                <a:lnTo>
                  <a:pt x="860" y="1335"/>
                </a:lnTo>
                <a:lnTo>
                  <a:pt x="169" y="1413"/>
                </a:lnTo>
                <a:lnTo>
                  <a:pt x="606" y="1958"/>
                </a:lnTo>
                <a:lnTo>
                  <a:pt x="0" y="2295"/>
                </a:lnTo>
                <a:lnTo>
                  <a:pt x="606" y="2632"/>
                </a:lnTo>
                <a:lnTo>
                  <a:pt x="169" y="3177"/>
                </a:lnTo>
                <a:lnTo>
                  <a:pt x="860" y="3253"/>
                </a:lnTo>
                <a:lnTo>
                  <a:pt x="668" y="3921"/>
                </a:lnTo>
                <a:lnTo>
                  <a:pt x="1335" y="3728"/>
                </a:lnTo>
                <a:lnTo>
                  <a:pt x="1413" y="4420"/>
                </a:lnTo>
                <a:lnTo>
                  <a:pt x="1958" y="3982"/>
                </a:lnTo>
                <a:lnTo>
                  <a:pt x="2295" y="4596"/>
                </a:lnTo>
                <a:lnTo>
                  <a:pt x="2632" y="3982"/>
                </a:lnTo>
                <a:lnTo>
                  <a:pt x="3177" y="4420"/>
                </a:lnTo>
                <a:lnTo>
                  <a:pt x="3253" y="3728"/>
                </a:lnTo>
                <a:lnTo>
                  <a:pt x="3921" y="3921"/>
                </a:lnTo>
                <a:lnTo>
                  <a:pt x="3728" y="3253"/>
                </a:lnTo>
                <a:lnTo>
                  <a:pt x="4420" y="3177"/>
                </a:lnTo>
                <a:lnTo>
                  <a:pt x="3982" y="2632"/>
                </a:lnTo>
                <a:lnTo>
                  <a:pt x="4596" y="2295"/>
                </a:lnTo>
                <a:lnTo>
                  <a:pt x="3982" y="1958"/>
                </a:lnTo>
                <a:lnTo>
                  <a:pt x="4420" y="1413"/>
                </a:lnTo>
                <a:lnTo>
                  <a:pt x="3728" y="1335"/>
                </a:lnTo>
                <a:lnTo>
                  <a:pt x="3921" y="668"/>
                </a:lnTo>
                <a:lnTo>
                  <a:pt x="3253" y="860"/>
                </a:lnTo>
                <a:lnTo>
                  <a:pt x="3177" y="169"/>
                </a:lnTo>
                <a:lnTo>
                  <a:pt x="2632" y="606"/>
                </a:lnTo>
                <a:lnTo>
                  <a:pt x="2295" y="0"/>
                </a:lnTo>
                <a:close/>
              </a:path>
            </a:pathLst>
          </a:custGeom>
          <a:solidFill>
            <a:srgbClr val="00B0F0"/>
          </a:solidFill>
          <a:ln>
            <a:noFill/>
          </a:ln>
          <a:effectLst/>
        </p:spPr>
        <p:txBody>
          <a:bodyPr/>
          <a:lstStyle/>
          <a:p>
            <a:endParaRPr lang="en-US"/>
          </a:p>
        </p:txBody>
      </p:sp>
      <p:sp>
        <p:nvSpPr>
          <p:cNvPr id="264196" name="Oval 4">
            <a:extLst>
              <a:ext uri="{FF2B5EF4-FFF2-40B4-BE49-F238E27FC236}">
                <a16:creationId xmlns:a16="http://schemas.microsoft.com/office/drawing/2014/main" id="{3932C683-66BA-47F6-BB87-D0930067804A}"/>
              </a:ext>
            </a:extLst>
          </p:cNvPr>
          <p:cNvSpPr>
            <a:spLocks noChangeArrowheads="1"/>
          </p:cNvSpPr>
          <p:nvPr/>
        </p:nvSpPr>
        <p:spPr bwMode="auto">
          <a:xfrm>
            <a:off x="1130300" y="4419600"/>
            <a:ext cx="2527300" cy="1781175"/>
          </a:xfrm>
          <a:prstGeom prst="ellipse">
            <a:avLst/>
          </a:prstGeom>
          <a:solidFill>
            <a:srgbClr val="0070C0"/>
          </a:solidFill>
          <a:ln w="9525">
            <a:solidFill>
              <a:schemeClr val="tx1"/>
            </a:solidFill>
            <a:round/>
            <a:headEnd/>
            <a:tailEnd/>
          </a:ln>
          <a:effectLst/>
        </p:spPr>
        <p:txBody>
          <a:bodyPr wrap="none" anchor="ctr"/>
          <a:lstStyle/>
          <a:p>
            <a:pPr algn="ctr"/>
            <a:r>
              <a:rPr lang="en-US" altLang="en-US" sz="3200" b="1" dirty="0">
                <a:solidFill>
                  <a:schemeClr val="bg1"/>
                </a:solidFill>
                <a:effectLst>
                  <a:outerShdw blurRad="38100" dist="38100" dir="2700000" algn="tl">
                    <a:srgbClr val="000000"/>
                  </a:outerShdw>
                </a:effectLst>
                <a:latin typeface="Arial" panose="020B0604020202020204" pitchFamily="34" charset="0"/>
              </a:rPr>
              <a:t>Impersonal </a:t>
            </a:r>
          </a:p>
          <a:p>
            <a:pPr algn="ctr"/>
            <a:r>
              <a:rPr lang="en-US" altLang="en-US" sz="3200" b="1" dirty="0">
                <a:solidFill>
                  <a:schemeClr val="bg1"/>
                </a:solidFill>
                <a:effectLst>
                  <a:outerShdw blurRad="38100" dist="38100" dir="2700000" algn="tl">
                    <a:srgbClr val="000000"/>
                  </a:outerShdw>
                </a:effectLst>
                <a:latin typeface="Arial" panose="020B0604020202020204" pitchFamily="34" charset="0"/>
              </a:rPr>
              <a:t>Treatment: </a:t>
            </a:r>
          </a:p>
          <a:p>
            <a:pPr algn="ctr"/>
            <a:r>
              <a:rPr lang="en-US" altLang="en-US" sz="1200" b="1" dirty="0">
                <a:solidFill>
                  <a:schemeClr val="bg1"/>
                </a:solidFill>
                <a:effectLst>
                  <a:outerShdw blurRad="38100" dist="38100" dir="2700000" algn="tl">
                    <a:srgbClr val="000000"/>
                  </a:outerShdw>
                </a:effectLst>
                <a:latin typeface="Arial" panose="020B0604020202020204" pitchFamily="34" charset="0"/>
              </a:rPr>
              <a:t>objective </a:t>
            </a:r>
          </a:p>
          <a:p>
            <a:pPr algn="ctr"/>
            <a:r>
              <a:rPr lang="en-US" altLang="en-US" sz="1200" b="1" dirty="0">
                <a:solidFill>
                  <a:schemeClr val="bg1"/>
                </a:solidFill>
                <a:effectLst>
                  <a:outerShdw blurRad="38100" dist="38100" dir="2700000" algn="tl">
                    <a:srgbClr val="000000"/>
                  </a:outerShdw>
                </a:effectLst>
                <a:latin typeface="Arial" panose="020B0604020202020204" pitchFamily="34" charset="0"/>
              </a:rPr>
              <a:t>standards</a:t>
            </a:r>
          </a:p>
        </p:txBody>
      </p:sp>
      <p:sp>
        <p:nvSpPr>
          <p:cNvPr id="264197" name="Oval 5">
            <a:extLst>
              <a:ext uri="{FF2B5EF4-FFF2-40B4-BE49-F238E27FC236}">
                <a16:creationId xmlns:a16="http://schemas.microsoft.com/office/drawing/2014/main" id="{4DCEE5D4-673A-400E-B0D4-8C97B872C11C}"/>
              </a:ext>
            </a:extLst>
          </p:cNvPr>
          <p:cNvSpPr>
            <a:spLocks noChangeArrowheads="1"/>
          </p:cNvSpPr>
          <p:nvPr/>
        </p:nvSpPr>
        <p:spPr bwMode="auto">
          <a:xfrm>
            <a:off x="5486400" y="4391025"/>
            <a:ext cx="2527300" cy="1781175"/>
          </a:xfrm>
          <a:prstGeom prst="ellipse">
            <a:avLst/>
          </a:prstGeom>
          <a:solidFill>
            <a:srgbClr val="0070C0"/>
          </a:solidFill>
          <a:ln w="9525">
            <a:solidFill>
              <a:schemeClr val="tx1"/>
            </a:solidFill>
            <a:round/>
            <a:headEnd/>
            <a:tailEnd/>
          </a:ln>
          <a:effectLst/>
        </p:spPr>
        <p:txBody>
          <a:bodyPr wrap="none" anchor="ctr"/>
          <a:lstStyle/>
          <a:p>
            <a:pPr algn="ctr"/>
            <a:r>
              <a:rPr lang="en-US" altLang="en-US" sz="3200" b="1">
                <a:solidFill>
                  <a:schemeClr val="bg1"/>
                </a:solidFill>
                <a:effectLst>
                  <a:outerShdw blurRad="38100" dist="38100" dir="2700000" algn="tl">
                    <a:srgbClr val="000000"/>
                  </a:outerShdw>
                </a:effectLst>
                <a:latin typeface="Arial" panose="020B0604020202020204" pitchFamily="34" charset="0"/>
              </a:rPr>
              <a:t>Lifelong </a:t>
            </a:r>
          </a:p>
          <a:p>
            <a:pPr algn="ctr"/>
            <a:r>
              <a:rPr lang="en-US" altLang="en-US" sz="3200" b="1">
                <a:solidFill>
                  <a:schemeClr val="bg1"/>
                </a:solidFill>
                <a:effectLst>
                  <a:outerShdw blurRad="38100" dist="38100" dir="2700000" algn="tl">
                    <a:srgbClr val="000000"/>
                  </a:outerShdw>
                </a:effectLst>
                <a:latin typeface="Arial" panose="020B0604020202020204" pitchFamily="34" charset="0"/>
              </a:rPr>
              <a:t>commitment</a:t>
            </a:r>
            <a:endParaRPr lang="en-US" altLang="en-US" sz="3200" b="1">
              <a:effectLst>
                <a:outerShdw blurRad="38100" dist="38100" dir="2700000" algn="tl">
                  <a:srgbClr val="000000"/>
                </a:outerShdw>
              </a:effectLst>
              <a:latin typeface="Arial" panose="020B0604020202020204" pitchFamily="34" charset="0"/>
            </a:endParaRPr>
          </a:p>
        </p:txBody>
      </p:sp>
      <p:sp>
        <p:nvSpPr>
          <p:cNvPr id="264198" name="Oval 6">
            <a:extLst>
              <a:ext uri="{FF2B5EF4-FFF2-40B4-BE49-F238E27FC236}">
                <a16:creationId xmlns:a16="http://schemas.microsoft.com/office/drawing/2014/main" id="{780071EA-CEF6-4612-8FD9-0F6E390E8AB6}"/>
              </a:ext>
            </a:extLst>
          </p:cNvPr>
          <p:cNvSpPr>
            <a:spLocks noChangeArrowheads="1"/>
          </p:cNvSpPr>
          <p:nvPr/>
        </p:nvSpPr>
        <p:spPr bwMode="auto">
          <a:xfrm>
            <a:off x="3263900" y="533400"/>
            <a:ext cx="2603500" cy="1781175"/>
          </a:xfrm>
          <a:prstGeom prst="ellipse">
            <a:avLst/>
          </a:prstGeom>
          <a:solidFill>
            <a:srgbClr val="0070C0"/>
          </a:solidFill>
          <a:ln w="9525">
            <a:solidFill>
              <a:schemeClr val="tx1"/>
            </a:solidFill>
            <a:round/>
            <a:headEnd/>
            <a:tailEnd/>
          </a:ln>
          <a:effectLst/>
        </p:spPr>
        <p:txBody>
          <a:bodyPr wrap="none" anchor="ctr"/>
          <a:lstStyle/>
          <a:p>
            <a:pPr algn="ctr"/>
            <a:r>
              <a:rPr lang="en-US" altLang="en-US" sz="3200" b="1" dirty="0">
                <a:solidFill>
                  <a:schemeClr val="bg1"/>
                </a:solidFill>
                <a:effectLst>
                  <a:outerShdw blurRad="38100" dist="38100" dir="2700000" algn="tl">
                    <a:srgbClr val="000000"/>
                  </a:outerShdw>
                </a:effectLst>
                <a:latin typeface="Arial" panose="020B0604020202020204" pitchFamily="34" charset="0"/>
              </a:rPr>
              <a:t>Clear</a:t>
            </a:r>
          </a:p>
          <a:p>
            <a:pPr algn="ctr"/>
            <a:r>
              <a:rPr lang="en-US" altLang="en-US" sz="3200" b="1" dirty="0">
                <a:solidFill>
                  <a:schemeClr val="bg1"/>
                </a:solidFill>
                <a:effectLst>
                  <a:outerShdw blurRad="38100" dist="38100" dir="2700000" algn="tl">
                    <a:srgbClr val="000000"/>
                  </a:outerShdw>
                </a:effectLst>
                <a:latin typeface="Arial" panose="020B0604020202020204" pitchFamily="34" charset="0"/>
              </a:rPr>
              <a:t>hierarchy &amp;</a:t>
            </a:r>
          </a:p>
          <a:p>
            <a:pPr algn="ctr"/>
            <a:r>
              <a:rPr lang="en-US" altLang="en-US" sz="3200" b="1" dirty="0">
                <a:solidFill>
                  <a:schemeClr val="bg1"/>
                </a:solidFill>
                <a:effectLst>
                  <a:outerShdw blurRad="38100" dist="38100" dir="2700000" algn="tl">
                    <a:srgbClr val="000000"/>
                  </a:outerShdw>
                </a:effectLst>
                <a:latin typeface="Arial" panose="020B0604020202020204" pitchFamily="34" charset="0"/>
              </a:rPr>
              <a:t>authority </a:t>
            </a:r>
          </a:p>
        </p:txBody>
      </p:sp>
      <p:sp>
        <p:nvSpPr>
          <p:cNvPr id="264199" name="Oval 7">
            <a:extLst>
              <a:ext uri="{FF2B5EF4-FFF2-40B4-BE49-F238E27FC236}">
                <a16:creationId xmlns:a16="http://schemas.microsoft.com/office/drawing/2014/main" id="{0B8BC2D2-A0AF-4543-A074-25F4A0C58534}"/>
              </a:ext>
            </a:extLst>
          </p:cNvPr>
          <p:cNvSpPr>
            <a:spLocks noChangeArrowheads="1"/>
          </p:cNvSpPr>
          <p:nvPr/>
        </p:nvSpPr>
        <p:spPr bwMode="auto">
          <a:xfrm>
            <a:off x="1174750" y="1419225"/>
            <a:ext cx="2025650" cy="1781175"/>
          </a:xfrm>
          <a:prstGeom prst="ellipse">
            <a:avLst/>
          </a:prstGeom>
          <a:solidFill>
            <a:srgbClr val="0070C0"/>
          </a:solidFill>
          <a:ln w="9525">
            <a:solidFill>
              <a:schemeClr val="tx1"/>
            </a:solidFill>
            <a:round/>
            <a:headEnd/>
            <a:tailEnd/>
          </a:ln>
          <a:effectLst/>
        </p:spPr>
        <p:txBody>
          <a:bodyPr wrap="none" anchor="ctr"/>
          <a:lstStyle/>
          <a:p>
            <a:pPr algn="ctr"/>
            <a:endParaRPr lang="en-US" altLang="en-US" sz="3200" b="1" dirty="0">
              <a:solidFill>
                <a:schemeClr val="bg1"/>
              </a:solidFill>
              <a:effectLst>
                <a:outerShdw blurRad="38100" dist="38100" dir="2700000" algn="tl">
                  <a:srgbClr val="000000"/>
                </a:outerShdw>
              </a:effectLst>
              <a:latin typeface="Arial" panose="020B0604020202020204" pitchFamily="34" charset="0"/>
            </a:endParaRPr>
          </a:p>
          <a:p>
            <a:pPr algn="ctr"/>
            <a:r>
              <a:rPr lang="en-US" altLang="en-US" sz="3200" b="1" dirty="0">
                <a:solidFill>
                  <a:schemeClr val="bg1"/>
                </a:solidFill>
                <a:effectLst>
                  <a:outerShdw blurRad="38100" dist="38100" dir="2700000" algn="tl">
                    <a:srgbClr val="000000"/>
                  </a:outerShdw>
                </a:effectLst>
                <a:latin typeface="Arial" panose="020B0604020202020204" pitchFamily="34" charset="0"/>
              </a:rPr>
              <a:t>Detailed </a:t>
            </a:r>
          </a:p>
          <a:p>
            <a:pPr algn="ctr"/>
            <a:r>
              <a:rPr lang="en-US" altLang="en-US" sz="3200" b="1" dirty="0">
                <a:solidFill>
                  <a:schemeClr val="bg1"/>
                </a:solidFill>
                <a:effectLst>
                  <a:outerShdw blurRad="38100" dist="38100" dir="2700000" algn="tl">
                    <a:srgbClr val="000000"/>
                  </a:outerShdw>
                </a:effectLst>
                <a:latin typeface="Arial" panose="020B0604020202020204" pitchFamily="34" charset="0"/>
              </a:rPr>
              <a:t>Rules: </a:t>
            </a:r>
          </a:p>
          <a:p>
            <a:pPr algn="ctr"/>
            <a:r>
              <a:rPr lang="en-US" altLang="en-US" sz="1400" b="1" dirty="0">
                <a:solidFill>
                  <a:schemeClr val="bg1"/>
                </a:solidFill>
                <a:effectLst>
                  <a:outerShdw blurRad="38100" dist="38100" dir="2700000" algn="tl">
                    <a:srgbClr val="000000"/>
                  </a:outerShdw>
                </a:effectLst>
                <a:latin typeface="Arial" panose="020B0604020202020204" pitchFamily="34" charset="0"/>
              </a:rPr>
              <a:t>predictability</a:t>
            </a:r>
          </a:p>
          <a:p>
            <a:pPr algn="ctr"/>
            <a:endParaRPr lang="en-US" altLang="en-US" sz="3200" b="1" dirty="0">
              <a:solidFill>
                <a:schemeClr val="bg1"/>
              </a:solidFill>
              <a:effectLst>
                <a:outerShdw blurRad="38100" dist="38100" dir="2700000" algn="tl">
                  <a:srgbClr val="000000"/>
                </a:outerShdw>
              </a:effectLst>
              <a:latin typeface="Arial" panose="020B0604020202020204" pitchFamily="34" charset="0"/>
            </a:endParaRPr>
          </a:p>
        </p:txBody>
      </p:sp>
      <p:sp>
        <p:nvSpPr>
          <p:cNvPr id="264200" name="Oval 8">
            <a:extLst>
              <a:ext uri="{FF2B5EF4-FFF2-40B4-BE49-F238E27FC236}">
                <a16:creationId xmlns:a16="http://schemas.microsoft.com/office/drawing/2014/main" id="{9BE03669-1BC5-4D72-B98D-C6B784505B52}"/>
              </a:ext>
            </a:extLst>
          </p:cNvPr>
          <p:cNvSpPr>
            <a:spLocks noChangeArrowheads="1"/>
          </p:cNvSpPr>
          <p:nvPr/>
        </p:nvSpPr>
        <p:spPr bwMode="auto">
          <a:xfrm>
            <a:off x="6096000" y="1447800"/>
            <a:ext cx="2527300" cy="1781175"/>
          </a:xfrm>
          <a:prstGeom prst="ellipse">
            <a:avLst/>
          </a:prstGeom>
          <a:solidFill>
            <a:srgbClr val="0070C0"/>
          </a:solidFill>
          <a:ln w="9525">
            <a:solidFill>
              <a:schemeClr val="tx1"/>
            </a:solidFill>
            <a:round/>
            <a:headEnd/>
            <a:tailEnd/>
          </a:ln>
          <a:effectLst/>
        </p:spPr>
        <p:txBody>
          <a:bodyPr wrap="none" anchor="ctr"/>
          <a:lstStyle/>
          <a:p>
            <a:pPr algn="ctr"/>
            <a:r>
              <a:rPr lang="en-US" altLang="en-US" sz="3200" b="1" dirty="0">
                <a:solidFill>
                  <a:schemeClr val="bg1"/>
                </a:solidFill>
                <a:effectLst>
                  <a:outerShdw blurRad="38100" dist="38100" dir="2700000" algn="tl">
                    <a:srgbClr val="000000"/>
                  </a:outerShdw>
                </a:effectLst>
                <a:latin typeface="Arial" panose="020B0604020202020204" pitchFamily="34" charset="0"/>
              </a:rPr>
              <a:t>Division of </a:t>
            </a:r>
          </a:p>
          <a:p>
            <a:pPr algn="ctr"/>
            <a:r>
              <a:rPr lang="en-US" altLang="en-US" sz="3200" b="1" dirty="0">
                <a:solidFill>
                  <a:schemeClr val="bg1"/>
                </a:solidFill>
                <a:effectLst>
                  <a:outerShdw blurRad="38100" dist="38100" dir="2700000" algn="tl">
                    <a:srgbClr val="000000"/>
                  </a:outerShdw>
                </a:effectLst>
                <a:latin typeface="Arial" panose="020B0604020202020204" pitchFamily="34" charset="0"/>
              </a:rPr>
              <a:t>Labor: </a:t>
            </a:r>
          </a:p>
          <a:p>
            <a:pPr algn="ctr"/>
            <a:r>
              <a:rPr lang="en-US" altLang="en-US" sz="1400" b="1" dirty="0">
                <a:solidFill>
                  <a:schemeClr val="bg1"/>
                </a:solidFill>
                <a:effectLst>
                  <a:outerShdw blurRad="38100" dist="38100" dir="2700000" algn="tl">
                    <a:srgbClr val="000000"/>
                  </a:outerShdw>
                </a:effectLst>
                <a:latin typeface="Arial" panose="020B0604020202020204" pitchFamily="34" charset="0"/>
              </a:rPr>
              <a:t>appropriate skills </a:t>
            </a:r>
          </a:p>
        </p:txBody>
      </p:sp>
      <p:sp>
        <p:nvSpPr>
          <p:cNvPr id="264201" name="Oval 9">
            <a:extLst>
              <a:ext uri="{FF2B5EF4-FFF2-40B4-BE49-F238E27FC236}">
                <a16:creationId xmlns:a16="http://schemas.microsoft.com/office/drawing/2014/main" id="{A945A486-A17E-4BAB-AF44-7C475868F22C}"/>
              </a:ext>
            </a:extLst>
          </p:cNvPr>
          <p:cNvSpPr>
            <a:spLocks noChangeArrowheads="1"/>
          </p:cNvSpPr>
          <p:nvPr/>
        </p:nvSpPr>
        <p:spPr bwMode="auto">
          <a:xfrm>
            <a:off x="2559050" y="2514600"/>
            <a:ext cx="4070350" cy="2162175"/>
          </a:xfrm>
          <a:prstGeom prst="ellipse">
            <a:avLst/>
          </a:prstGeom>
          <a:solidFill>
            <a:srgbClr val="0070C0"/>
          </a:solidFill>
          <a:ln w="9525">
            <a:solidFill>
              <a:schemeClr val="tx1"/>
            </a:solidFill>
            <a:round/>
            <a:headEnd/>
            <a:tailEnd/>
          </a:ln>
          <a:effectLst/>
        </p:spPr>
        <p:txBody>
          <a:bodyPr wrap="none" anchor="ctr"/>
          <a:lstStyle/>
          <a:p>
            <a:pPr algn="ctr">
              <a:lnSpc>
                <a:spcPct val="80000"/>
              </a:lnSpc>
            </a:pPr>
            <a:r>
              <a:rPr lang="en-US" altLang="en-US" sz="6000" b="1" dirty="0">
                <a:solidFill>
                  <a:schemeClr val="bg1"/>
                </a:solidFill>
                <a:effectLst>
                  <a:outerShdw blurRad="38100" dist="38100" dir="2700000" algn="tl">
                    <a:srgbClr val="000000"/>
                  </a:outerShdw>
                </a:effectLst>
                <a:latin typeface="Tahoma" panose="020B0604030504040204" pitchFamily="34" charset="0"/>
              </a:rPr>
              <a:t>Bureaucracy</a:t>
            </a:r>
            <a:endParaRPr lang="en-US" altLang="en-US" sz="6000" b="1" dirty="0">
              <a:effectLst>
                <a:outerShdw blurRad="38100" dist="38100" dir="2700000" algn="tl">
                  <a:srgbClr val="000000"/>
                </a:outerShdw>
              </a:effectLst>
              <a:latin typeface="Tahoma" panose="020B0604030504040204" pitchFamily="34" charset="0"/>
            </a:endParaRPr>
          </a:p>
        </p:txBody>
      </p:sp>
      <p:sp>
        <p:nvSpPr>
          <p:cNvPr id="11" name="TextBox 10">
            <a:extLst>
              <a:ext uri="{FF2B5EF4-FFF2-40B4-BE49-F238E27FC236}">
                <a16:creationId xmlns:a16="http://schemas.microsoft.com/office/drawing/2014/main" id="{30EF9807-0251-4B0D-9417-D0B95D6E3BF3}"/>
              </a:ext>
            </a:extLst>
          </p:cNvPr>
          <p:cNvSpPr txBox="1"/>
          <p:nvPr/>
        </p:nvSpPr>
        <p:spPr>
          <a:xfrm>
            <a:off x="5817206" y="6184402"/>
            <a:ext cx="4578926" cy="646331"/>
          </a:xfrm>
          <a:prstGeom prst="rect">
            <a:avLst/>
          </a:prstGeom>
          <a:noFill/>
        </p:spPr>
        <p:txBody>
          <a:bodyPr wrap="square">
            <a:spAutoFit/>
          </a:bodyPr>
          <a:lstStyle/>
          <a:p>
            <a:r>
              <a:rPr lang="en-US" altLang="en-US" dirty="0"/>
              <a:t> </a:t>
            </a:r>
          </a:p>
          <a:p>
            <a:r>
              <a:rPr lang="en-US" dirty="0"/>
              <a:t>    Assumptions about employees?</a:t>
            </a:r>
          </a:p>
        </p:txBody>
      </p:sp>
      <p:pic>
        <p:nvPicPr>
          <p:cNvPr id="9220" name="Picture 4" descr="New York City Department of Education Office Photos | Glassdoor">
            <a:extLst>
              <a:ext uri="{FF2B5EF4-FFF2-40B4-BE49-F238E27FC236}">
                <a16:creationId xmlns:a16="http://schemas.microsoft.com/office/drawing/2014/main" id="{AE9494EA-C49E-4101-A8F0-8DE79DFAD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957" y="5743575"/>
            <a:ext cx="972343" cy="9144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2">
            <a:extLst>
              <a:ext uri="{FF2B5EF4-FFF2-40B4-BE49-F238E27FC236}">
                <a16:creationId xmlns:a16="http://schemas.microsoft.com/office/drawing/2014/main" id="{EB118C77-DA4F-4330-985F-8A8C5D74BD3A}"/>
              </a:ext>
            </a:extLst>
          </p:cNvPr>
          <p:cNvSpPr txBox="1">
            <a:spLocks noChangeArrowheads="1"/>
          </p:cNvSpPr>
          <p:nvPr/>
        </p:nvSpPr>
        <p:spPr>
          <a:xfrm>
            <a:off x="2971800" y="76200"/>
            <a:ext cx="4070351"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Bef>
                <a:spcPct val="0"/>
              </a:spcBef>
              <a:spcAft>
                <a:spcPct val="30000"/>
              </a:spcAft>
            </a:pPr>
            <a:r>
              <a:rPr lang="en-US" sz="3200" b="1" dirty="0">
                <a:solidFill>
                  <a:srgbClr val="FF0000"/>
                </a:solidFill>
              </a:rPr>
              <a:t>How to Get Organized </a:t>
            </a:r>
          </a:p>
        </p:txBody>
      </p:sp>
      <p:sp>
        <p:nvSpPr>
          <p:cNvPr id="16" name="TextBox 15">
            <a:extLst>
              <a:ext uri="{FF2B5EF4-FFF2-40B4-BE49-F238E27FC236}">
                <a16:creationId xmlns:a16="http://schemas.microsoft.com/office/drawing/2014/main" id="{22777BAE-6593-4B93-8485-4B33E6728551}"/>
              </a:ext>
            </a:extLst>
          </p:cNvPr>
          <p:cNvSpPr txBox="1"/>
          <p:nvPr/>
        </p:nvSpPr>
        <p:spPr>
          <a:xfrm>
            <a:off x="0" y="157073"/>
            <a:ext cx="3962400" cy="1200329"/>
          </a:xfrm>
          <a:prstGeom prst="rect">
            <a:avLst/>
          </a:prstGeom>
          <a:noFill/>
        </p:spPr>
        <p:txBody>
          <a:bodyPr wrap="square">
            <a:spAutoFit/>
          </a:bodyPr>
          <a:lstStyle/>
          <a:p>
            <a:r>
              <a:rPr lang="en-US" dirty="0"/>
              <a:t>The scientific MGT focused on </a:t>
            </a:r>
          </a:p>
          <a:p>
            <a:r>
              <a:rPr lang="en-US" dirty="0"/>
              <a:t>designing work for employee efficiency  </a:t>
            </a:r>
          </a:p>
          <a:p>
            <a:r>
              <a:rPr lang="en-US" b="1" dirty="0">
                <a:solidFill>
                  <a:srgbClr val="FF0000"/>
                </a:solidFill>
              </a:rPr>
              <a:t>Classical view considered how </a:t>
            </a:r>
          </a:p>
          <a:p>
            <a:r>
              <a:rPr lang="en-US" b="1" dirty="0">
                <a:solidFill>
                  <a:srgbClr val="FF0000"/>
                </a:solidFill>
              </a:rPr>
              <a:t>to efficiently  structure the Org.</a:t>
            </a:r>
          </a:p>
        </p:txBody>
      </p:sp>
      <p:pic>
        <p:nvPicPr>
          <p:cNvPr id="1028" name="Picture 4" descr="Why Max Weber matters - History of philosophy - TLS">
            <a:extLst>
              <a:ext uri="{FF2B5EF4-FFF2-40B4-BE49-F238E27FC236}">
                <a16:creationId xmlns:a16="http://schemas.microsoft.com/office/drawing/2014/main" id="{DE223E68-6C07-47F5-A164-71A583619A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9338" y="195263"/>
            <a:ext cx="1708150" cy="87153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312915A-61D1-47E9-985E-1F5EA76CF2BA}"/>
              </a:ext>
            </a:extLst>
          </p:cNvPr>
          <p:cNvSpPr txBox="1"/>
          <p:nvPr/>
        </p:nvSpPr>
        <p:spPr>
          <a:xfrm>
            <a:off x="7334778" y="959419"/>
            <a:ext cx="1792817" cy="369332"/>
          </a:xfrm>
          <a:prstGeom prst="rect">
            <a:avLst/>
          </a:prstGeom>
          <a:noFill/>
        </p:spPr>
        <p:txBody>
          <a:bodyPr wrap="square">
            <a:spAutoFit/>
          </a:bodyPr>
          <a:lstStyle/>
          <a:p>
            <a:r>
              <a:rPr lang="en-US" dirty="0"/>
              <a:t>Max Weber</a:t>
            </a:r>
          </a:p>
        </p:txBody>
      </p:sp>
      <p:pic>
        <p:nvPicPr>
          <p:cNvPr id="23" name="Picture 2" descr="Image result for henry fayol administrative principles image">
            <a:extLst>
              <a:ext uri="{FF2B5EF4-FFF2-40B4-BE49-F238E27FC236}">
                <a16:creationId xmlns:a16="http://schemas.microsoft.com/office/drawing/2014/main" id="{C7F8BFA1-B93C-41CA-B245-ED0AE8EA5B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19" y="1347877"/>
            <a:ext cx="962025" cy="12382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C660400-525A-46A7-BFCB-7A7DB4FB7629}"/>
              </a:ext>
            </a:extLst>
          </p:cNvPr>
          <p:cNvSpPr txBox="1"/>
          <p:nvPr/>
        </p:nvSpPr>
        <p:spPr>
          <a:xfrm>
            <a:off x="-76200" y="2595973"/>
            <a:ext cx="1455855" cy="369332"/>
          </a:xfrm>
          <a:prstGeom prst="rect">
            <a:avLst/>
          </a:prstGeom>
          <a:noFill/>
        </p:spPr>
        <p:txBody>
          <a:bodyPr wrap="square">
            <a:spAutoFit/>
          </a:bodyPr>
          <a:lstStyle/>
          <a:p>
            <a:r>
              <a:rPr lang="en-US" b="1" dirty="0">
                <a:solidFill>
                  <a:srgbClr val="FF0000"/>
                </a:solidFill>
              </a:rPr>
              <a:t>Henry Fayol </a:t>
            </a:r>
            <a:endParaRPr lang="en-US" dirty="0"/>
          </a:p>
        </p:txBody>
      </p:sp>
      <p:sp>
        <p:nvSpPr>
          <p:cNvPr id="27" name="TextBox 26">
            <a:extLst>
              <a:ext uri="{FF2B5EF4-FFF2-40B4-BE49-F238E27FC236}">
                <a16:creationId xmlns:a16="http://schemas.microsoft.com/office/drawing/2014/main" id="{79EFFE94-872C-4665-9556-1C0DFBA41534}"/>
              </a:ext>
            </a:extLst>
          </p:cNvPr>
          <p:cNvSpPr txBox="1"/>
          <p:nvPr/>
        </p:nvSpPr>
        <p:spPr>
          <a:xfrm>
            <a:off x="429002" y="6112284"/>
            <a:ext cx="2886908" cy="701731"/>
          </a:xfrm>
          <a:prstGeom prst="rect">
            <a:avLst/>
          </a:prstGeom>
          <a:noFill/>
        </p:spPr>
        <p:txBody>
          <a:bodyPr wrap="square">
            <a:spAutoFit/>
          </a:bodyPr>
          <a:lstStyle/>
          <a:p>
            <a:pPr marL="742950" lvl="1" indent="-285750">
              <a:spcBef>
                <a:spcPct val="20000"/>
              </a:spcBef>
              <a:buClr>
                <a:srgbClr val="FFFFCC"/>
              </a:buClr>
              <a:buFontTx/>
              <a:buChar char="–"/>
              <a:defRPr/>
            </a:pPr>
            <a:r>
              <a:rPr lang="en-US" sz="1800" dirty="0">
                <a:solidFill>
                  <a:srgbClr val="FF0000"/>
                </a:solidFill>
                <a:latin typeface="+mj-lt"/>
              </a:rPr>
              <a:t>Routine task</a:t>
            </a:r>
          </a:p>
          <a:p>
            <a:pPr marL="742950" lvl="1" indent="-285750">
              <a:spcBef>
                <a:spcPct val="20000"/>
              </a:spcBef>
              <a:buClr>
                <a:srgbClr val="FFFFCC"/>
              </a:buClr>
              <a:buFontTx/>
              <a:buChar char="–"/>
              <a:defRPr/>
            </a:pPr>
            <a:r>
              <a:rPr lang="en-US" sz="1800" dirty="0">
                <a:solidFill>
                  <a:srgbClr val="FF0000"/>
                </a:solidFill>
                <a:latin typeface="+mj-lt"/>
              </a:rPr>
              <a:t>stable environment</a:t>
            </a:r>
          </a:p>
        </p:txBody>
      </p:sp>
      <p:pic>
        <p:nvPicPr>
          <p:cNvPr id="8" name="Audio 7">
            <a:hlinkClick r:id="" action="ppaction://media"/>
            <a:extLst>
              <a:ext uri="{FF2B5EF4-FFF2-40B4-BE49-F238E27FC236}">
                <a16:creationId xmlns:a16="http://schemas.microsoft.com/office/drawing/2014/main" id="{0E0C66EF-0573-4DD8-9D5A-6CFF78D88B7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477932591"/>
      </p:ext>
    </p:extLst>
  </p:cSld>
  <p:clrMapOvr>
    <a:masterClrMapping/>
  </p:clrMapOvr>
  <p:transition advTm="95794">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8770" name="Rectangle 2">
            <a:extLst>
              <a:ext uri="{FF2B5EF4-FFF2-40B4-BE49-F238E27FC236}">
                <a16:creationId xmlns:a16="http://schemas.microsoft.com/office/drawing/2014/main" id="{4E194F4B-9B0A-4E7F-AE36-C21184E772CE}"/>
              </a:ext>
            </a:extLst>
          </p:cNvPr>
          <p:cNvSpPr>
            <a:spLocks noGrp="1" noChangeArrowheads="1"/>
          </p:cNvSpPr>
          <p:nvPr>
            <p:ph type="title"/>
          </p:nvPr>
        </p:nvSpPr>
        <p:spPr>
          <a:xfrm>
            <a:off x="457200" y="228600"/>
            <a:ext cx="8458200" cy="1049119"/>
          </a:xfrm>
          <a:solidFill>
            <a:schemeClr val="accent4">
              <a:lumMod val="20000"/>
              <a:lumOff val="80000"/>
            </a:schemeClr>
          </a:solidFill>
          <a:ln>
            <a:solidFill>
              <a:schemeClr val="tx1"/>
            </a:solidFill>
            <a:miter lim="800000"/>
            <a:headEnd/>
            <a:tailEnd/>
          </a:ln>
        </p:spPr>
        <p:txBody>
          <a:bodyPr>
            <a:normAutofit fontScale="90000"/>
          </a:bodyPr>
          <a:lstStyle/>
          <a:p>
            <a:r>
              <a:rPr lang="en-US" altLang="en-US" dirty="0"/>
              <a:t>Douglas McGregor:</a:t>
            </a:r>
            <a:br>
              <a:rPr lang="en-US" altLang="en-US" dirty="0"/>
            </a:br>
            <a:r>
              <a:rPr lang="en-US" altLang="en-US" dirty="0"/>
              <a:t>two distinct views of humans</a:t>
            </a:r>
          </a:p>
        </p:txBody>
      </p:sp>
      <p:sp>
        <p:nvSpPr>
          <p:cNvPr id="288771" name="Rectangle 3">
            <a:extLst>
              <a:ext uri="{FF2B5EF4-FFF2-40B4-BE49-F238E27FC236}">
                <a16:creationId xmlns:a16="http://schemas.microsoft.com/office/drawing/2014/main" id="{440295D2-1DD1-4849-BEBE-B25B2503E13D}"/>
              </a:ext>
            </a:extLst>
          </p:cNvPr>
          <p:cNvSpPr>
            <a:spLocks noChangeArrowheads="1"/>
          </p:cNvSpPr>
          <p:nvPr/>
        </p:nvSpPr>
        <p:spPr bwMode="auto">
          <a:xfrm>
            <a:off x="457200" y="1523999"/>
            <a:ext cx="8458200" cy="5334001"/>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p>
            <a:endParaRPr lang="en-US"/>
          </a:p>
        </p:txBody>
      </p:sp>
      <p:sp>
        <p:nvSpPr>
          <p:cNvPr id="288772" name="AutoShape 4">
            <a:extLst>
              <a:ext uri="{FF2B5EF4-FFF2-40B4-BE49-F238E27FC236}">
                <a16:creationId xmlns:a16="http://schemas.microsoft.com/office/drawing/2014/main" id="{9918BDB6-2AFE-489C-8B58-339601702043}"/>
              </a:ext>
            </a:extLst>
          </p:cNvPr>
          <p:cNvSpPr>
            <a:spLocks noChangeArrowheads="1"/>
          </p:cNvSpPr>
          <p:nvPr/>
        </p:nvSpPr>
        <p:spPr bwMode="auto">
          <a:xfrm>
            <a:off x="533400" y="2057401"/>
            <a:ext cx="4038600" cy="1371600"/>
          </a:xfrm>
          <a:prstGeom prst="rightArrow">
            <a:avLst>
              <a:gd name="adj1" fmla="val 50000"/>
              <a:gd name="adj2" fmla="val 28217"/>
            </a:avLst>
          </a:prstGeom>
          <a:solidFill>
            <a:srgbClr val="0070C0"/>
          </a:solidFill>
          <a:ln w="9525">
            <a:solidFill>
              <a:schemeClr val="tx1"/>
            </a:solidFill>
            <a:miter lim="800000"/>
            <a:headEnd/>
            <a:tailEnd/>
          </a:ln>
          <a:effectLst/>
        </p:spPr>
        <p:txBody>
          <a:bodyPr wrap="none" anchor="ctr"/>
          <a:lstStyle/>
          <a:p>
            <a:pPr algn="ctr"/>
            <a:r>
              <a:rPr lang="en-US" altLang="en-US" sz="3200" b="1">
                <a:solidFill>
                  <a:schemeClr val="bg1"/>
                </a:solidFill>
                <a:effectLst>
                  <a:outerShdw blurRad="38100" dist="38100" dir="2700000" algn="tl">
                    <a:srgbClr val="000000"/>
                  </a:outerShdw>
                </a:effectLst>
                <a:latin typeface="Arial" panose="020B0604020202020204" pitchFamily="34" charset="0"/>
              </a:rPr>
              <a:t>Theory X</a:t>
            </a:r>
          </a:p>
        </p:txBody>
      </p:sp>
      <p:sp>
        <p:nvSpPr>
          <p:cNvPr id="288773" name="AutoShape 5">
            <a:extLst>
              <a:ext uri="{FF2B5EF4-FFF2-40B4-BE49-F238E27FC236}">
                <a16:creationId xmlns:a16="http://schemas.microsoft.com/office/drawing/2014/main" id="{58B84E04-4FA0-4F9D-8587-C696A25F22DD}"/>
              </a:ext>
            </a:extLst>
          </p:cNvPr>
          <p:cNvSpPr>
            <a:spLocks noChangeArrowheads="1"/>
          </p:cNvSpPr>
          <p:nvPr/>
        </p:nvSpPr>
        <p:spPr bwMode="auto">
          <a:xfrm flipH="1">
            <a:off x="4724400" y="2057401"/>
            <a:ext cx="4038600" cy="1371600"/>
          </a:xfrm>
          <a:prstGeom prst="rightArrow">
            <a:avLst>
              <a:gd name="adj1" fmla="val 50000"/>
              <a:gd name="adj2" fmla="val 28217"/>
            </a:avLst>
          </a:prstGeom>
          <a:solidFill>
            <a:srgbClr val="0070C0"/>
          </a:solidFill>
          <a:ln w="9525">
            <a:solidFill>
              <a:schemeClr val="tx1"/>
            </a:solidFill>
            <a:miter lim="800000"/>
            <a:headEnd/>
            <a:tailEnd/>
          </a:ln>
          <a:effectLst/>
        </p:spPr>
        <p:txBody>
          <a:bodyPr wrap="none" anchor="ctr"/>
          <a:lstStyle/>
          <a:p>
            <a:pPr algn="ctr"/>
            <a:r>
              <a:rPr lang="en-US" altLang="en-US" sz="3200" b="1" dirty="0">
                <a:solidFill>
                  <a:schemeClr val="bg1"/>
                </a:solidFill>
                <a:effectLst>
                  <a:outerShdw blurRad="38100" dist="38100" dir="2700000" algn="tl">
                    <a:srgbClr val="000000"/>
                  </a:outerShdw>
                </a:effectLst>
                <a:latin typeface="Arial" panose="020B0604020202020204" pitchFamily="34" charset="0"/>
              </a:rPr>
              <a:t>Theory Y</a:t>
            </a:r>
          </a:p>
        </p:txBody>
      </p:sp>
      <p:sp>
        <p:nvSpPr>
          <p:cNvPr id="7" name="TextBox 6">
            <a:extLst>
              <a:ext uri="{FF2B5EF4-FFF2-40B4-BE49-F238E27FC236}">
                <a16:creationId xmlns:a16="http://schemas.microsoft.com/office/drawing/2014/main" id="{C1FF9AE1-7DAC-4419-8520-1DE0E52F044C}"/>
              </a:ext>
            </a:extLst>
          </p:cNvPr>
          <p:cNvSpPr txBox="1"/>
          <p:nvPr/>
        </p:nvSpPr>
        <p:spPr>
          <a:xfrm>
            <a:off x="5715000" y="3124200"/>
            <a:ext cx="2811236" cy="2585323"/>
          </a:xfrm>
          <a:prstGeom prst="rect">
            <a:avLst/>
          </a:prstGeom>
          <a:noFill/>
        </p:spPr>
        <p:txBody>
          <a:bodyPr wrap="square">
            <a:spAutoFit/>
          </a:bodyPr>
          <a:lstStyle/>
          <a:p>
            <a:r>
              <a:rPr lang="en-US" dirty="0"/>
              <a:t>Employees see work as a </a:t>
            </a:r>
            <a:r>
              <a:rPr lang="en-US" dirty="0">
                <a:solidFill>
                  <a:srgbClr val="FF0000"/>
                </a:solidFill>
              </a:rPr>
              <a:t>challenging</a:t>
            </a:r>
          </a:p>
          <a:p>
            <a:r>
              <a:rPr lang="en-US" dirty="0">
                <a:solidFill>
                  <a:srgbClr val="FF0000"/>
                </a:solidFill>
              </a:rPr>
              <a:t>Self directed </a:t>
            </a:r>
          </a:p>
          <a:p>
            <a:r>
              <a:rPr lang="en-US" dirty="0"/>
              <a:t>Accept  </a:t>
            </a:r>
            <a:r>
              <a:rPr lang="en-US" dirty="0">
                <a:solidFill>
                  <a:srgbClr val="FF0000"/>
                </a:solidFill>
              </a:rPr>
              <a:t>responsibility</a:t>
            </a:r>
          </a:p>
          <a:p>
            <a:r>
              <a:rPr lang="en-US" dirty="0"/>
              <a:t>Involved in </a:t>
            </a:r>
            <a:r>
              <a:rPr lang="en-US" dirty="0">
                <a:solidFill>
                  <a:srgbClr val="FF0000"/>
                </a:solidFill>
              </a:rPr>
              <a:t>decisions</a:t>
            </a:r>
          </a:p>
          <a:p>
            <a:r>
              <a:rPr lang="en-US" dirty="0"/>
              <a:t>Solve problems </a:t>
            </a:r>
            <a:r>
              <a:rPr lang="en-US" dirty="0">
                <a:solidFill>
                  <a:srgbClr val="FF0000"/>
                </a:solidFill>
              </a:rPr>
              <a:t>creatively</a:t>
            </a:r>
            <a:r>
              <a:rPr lang="en-US" dirty="0"/>
              <a:t> </a:t>
            </a:r>
          </a:p>
          <a:p>
            <a:r>
              <a:rPr lang="en-US" dirty="0"/>
              <a:t>Meaningful work</a:t>
            </a:r>
          </a:p>
          <a:p>
            <a:endParaRPr lang="en-US" dirty="0"/>
          </a:p>
          <a:p>
            <a:endParaRPr lang="en-US" dirty="0"/>
          </a:p>
        </p:txBody>
      </p:sp>
      <p:sp>
        <p:nvSpPr>
          <p:cNvPr id="9" name="TextBox 8">
            <a:extLst>
              <a:ext uri="{FF2B5EF4-FFF2-40B4-BE49-F238E27FC236}">
                <a16:creationId xmlns:a16="http://schemas.microsoft.com/office/drawing/2014/main" id="{3FBC96DF-C818-461B-9A9B-995C8D5A9A63}"/>
              </a:ext>
            </a:extLst>
          </p:cNvPr>
          <p:cNvSpPr txBox="1"/>
          <p:nvPr/>
        </p:nvSpPr>
        <p:spPr>
          <a:xfrm>
            <a:off x="560614" y="3327381"/>
            <a:ext cx="2944586" cy="2862322"/>
          </a:xfrm>
          <a:prstGeom prst="rect">
            <a:avLst/>
          </a:prstGeom>
          <a:noFill/>
        </p:spPr>
        <p:txBody>
          <a:bodyPr wrap="square">
            <a:spAutoFit/>
          </a:bodyPr>
          <a:lstStyle/>
          <a:p>
            <a:r>
              <a:rPr lang="en-US" altLang="en-US" dirty="0">
                <a:solidFill>
                  <a:srgbClr val="FF0000"/>
                </a:solidFill>
              </a:rPr>
              <a:t>Employees</a:t>
            </a:r>
            <a:r>
              <a:rPr lang="en-US" altLang="en-US" dirty="0"/>
              <a:t> were considered  lazy and </a:t>
            </a:r>
            <a:r>
              <a:rPr lang="en-US" altLang="en-US" dirty="0">
                <a:solidFill>
                  <a:srgbClr val="FF0000"/>
                </a:solidFill>
              </a:rPr>
              <a:t>Irresponsible</a:t>
            </a:r>
          </a:p>
          <a:p>
            <a:r>
              <a:rPr lang="en-US" altLang="en-US" dirty="0">
                <a:solidFill>
                  <a:srgbClr val="FF0000"/>
                </a:solidFill>
              </a:rPr>
              <a:t>Seek direction</a:t>
            </a:r>
          </a:p>
          <a:p>
            <a:r>
              <a:rPr lang="en-US" altLang="en-US" dirty="0">
                <a:solidFill>
                  <a:srgbClr val="FF0000"/>
                </a:solidFill>
              </a:rPr>
              <a:t>Little ambition </a:t>
            </a:r>
          </a:p>
          <a:p>
            <a:endParaRPr lang="en-US" dirty="0"/>
          </a:p>
          <a:p>
            <a:r>
              <a:rPr lang="en-US" dirty="0"/>
              <a:t>Involved a more </a:t>
            </a:r>
            <a:r>
              <a:rPr lang="en-US" dirty="0">
                <a:solidFill>
                  <a:srgbClr val="FF0000"/>
                </a:solidFill>
              </a:rPr>
              <a:t>authoritative</a:t>
            </a:r>
            <a:r>
              <a:rPr lang="en-US" dirty="0"/>
              <a:t> approach -  </a:t>
            </a:r>
            <a:r>
              <a:rPr lang="en-US" b="0" i="0" dirty="0">
                <a:solidFill>
                  <a:srgbClr val="FF0000"/>
                </a:solidFill>
                <a:effectLst/>
                <a:latin typeface="ProximaNova-n4"/>
              </a:rPr>
              <a:t>micromanaging</a:t>
            </a:r>
            <a:r>
              <a:rPr lang="en-US" b="0" i="0" dirty="0">
                <a:solidFill>
                  <a:srgbClr val="333333"/>
                </a:solidFill>
                <a:effectLst/>
                <a:latin typeface="ProximaNova-n4"/>
              </a:rPr>
              <a:t> people's work, constantly, &amp; </a:t>
            </a:r>
            <a:r>
              <a:rPr lang="en-US" b="0" i="0" dirty="0">
                <a:solidFill>
                  <a:srgbClr val="FF0000"/>
                </a:solidFill>
                <a:effectLst/>
                <a:latin typeface="ProximaNova-n4"/>
              </a:rPr>
              <a:t>rewarding</a:t>
            </a:r>
            <a:r>
              <a:rPr lang="en-US" b="0" i="0" dirty="0">
                <a:solidFill>
                  <a:srgbClr val="333333"/>
                </a:solidFill>
                <a:effectLst/>
                <a:latin typeface="ProximaNova-n4"/>
              </a:rPr>
              <a:t>  to ensure that it gets done properly</a:t>
            </a:r>
            <a:endParaRPr lang="en-US" dirty="0"/>
          </a:p>
        </p:txBody>
      </p:sp>
      <p:sp>
        <p:nvSpPr>
          <p:cNvPr id="11" name="TextBox 10">
            <a:extLst>
              <a:ext uri="{FF2B5EF4-FFF2-40B4-BE49-F238E27FC236}">
                <a16:creationId xmlns:a16="http://schemas.microsoft.com/office/drawing/2014/main" id="{16CE0758-26A9-46F8-B8B4-7FDFB9076AE0}"/>
              </a:ext>
            </a:extLst>
          </p:cNvPr>
          <p:cNvSpPr txBox="1"/>
          <p:nvPr/>
        </p:nvSpPr>
        <p:spPr>
          <a:xfrm>
            <a:off x="560614" y="1639669"/>
            <a:ext cx="5372100" cy="646331"/>
          </a:xfrm>
          <a:prstGeom prst="rect">
            <a:avLst/>
          </a:prstGeom>
          <a:noFill/>
        </p:spPr>
        <p:txBody>
          <a:bodyPr wrap="square">
            <a:spAutoFit/>
          </a:bodyPr>
          <a:lstStyle/>
          <a:p>
            <a:r>
              <a:rPr lang="en-US" altLang="en-US" dirty="0">
                <a:solidFill>
                  <a:srgbClr val="FF0000"/>
                </a:solidFill>
              </a:rPr>
              <a:t>Managers</a:t>
            </a:r>
            <a:r>
              <a:rPr lang="en-US" altLang="en-US" dirty="0"/>
              <a:t> over a </a:t>
            </a:r>
            <a:r>
              <a:rPr lang="en-US" altLang="en-US" dirty="0">
                <a:solidFill>
                  <a:srgbClr val="FF0000"/>
                </a:solidFill>
              </a:rPr>
              <a:t>century ago </a:t>
            </a:r>
            <a:r>
              <a:rPr lang="en-US" altLang="en-US" dirty="0"/>
              <a:t>tended to hold </a:t>
            </a:r>
          </a:p>
          <a:p>
            <a:r>
              <a:rPr lang="en-US" altLang="en-US" dirty="0">
                <a:solidFill>
                  <a:srgbClr val="FF0000"/>
                </a:solidFill>
              </a:rPr>
              <a:t>pessimistic views </a:t>
            </a:r>
            <a:r>
              <a:rPr lang="en-US" altLang="en-US" dirty="0"/>
              <a:t>about their workers</a:t>
            </a:r>
            <a:endParaRPr lang="en-US" dirty="0"/>
          </a:p>
        </p:txBody>
      </p:sp>
      <p:sp>
        <p:nvSpPr>
          <p:cNvPr id="13" name="TextBox 12">
            <a:extLst>
              <a:ext uri="{FF2B5EF4-FFF2-40B4-BE49-F238E27FC236}">
                <a16:creationId xmlns:a16="http://schemas.microsoft.com/office/drawing/2014/main" id="{ED0598ED-CFD4-4D5D-9DA8-5345B5829AC1}"/>
              </a:ext>
            </a:extLst>
          </p:cNvPr>
          <p:cNvSpPr txBox="1"/>
          <p:nvPr/>
        </p:nvSpPr>
        <p:spPr>
          <a:xfrm>
            <a:off x="5715000" y="4876800"/>
            <a:ext cx="3505200" cy="1754326"/>
          </a:xfrm>
          <a:prstGeom prst="rect">
            <a:avLst/>
          </a:prstGeom>
          <a:noFill/>
        </p:spPr>
        <p:txBody>
          <a:bodyPr wrap="square">
            <a:spAutoFit/>
          </a:bodyPr>
          <a:lstStyle/>
          <a:p>
            <a:endParaRPr lang="en-US" b="0" i="0" dirty="0">
              <a:effectLst/>
            </a:endParaRPr>
          </a:p>
          <a:p>
            <a:r>
              <a:rPr lang="en-US" b="0" i="0" dirty="0">
                <a:solidFill>
                  <a:srgbClr val="FF0000"/>
                </a:solidFill>
                <a:effectLst/>
              </a:rPr>
              <a:t>Participative management</a:t>
            </a:r>
          </a:p>
          <a:p>
            <a:r>
              <a:rPr lang="en-US" altLang="en-US" dirty="0">
                <a:solidFill>
                  <a:srgbClr val="FF0000"/>
                </a:solidFill>
              </a:rPr>
              <a:t>d</a:t>
            </a:r>
            <a:r>
              <a:rPr kumimoji="0" lang="en-US" altLang="en-US" sz="1800" b="0" i="0" u="none" strike="noStrike" cap="none" normalizeH="0" baseline="0" dirty="0">
                <a:ln>
                  <a:noFill/>
                </a:ln>
                <a:solidFill>
                  <a:srgbClr val="FF0000"/>
                </a:solidFill>
                <a:effectLst/>
              </a:rPr>
              <a:t>ecentralized</a:t>
            </a:r>
            <a:r>
              <a:rPr lang="en-US" altLang="en-US" dirty="0"/>
              <a:t> MGT style</a:t>
            </a:r>
          </a:p>
          <a:p>
            <a:r>
              <a:rPr lang="en-US" b="0" i="0" dirty="0">
                <a:effectLst/>
              </a:rPr>
              <a:t>   </a:t>
            </a:r>
            <a:r>
              <a:rPr lang="en-US" b="0" i="0" dirty="0">
                <a:solidFill>
                  <a:srgbClr val="FF0000"/>
                </a:solidFill>
                <a:effectLst/>
              </a:rPr>
              <a:t>trust</a:t>
            </a:r>
            <a:r>
              <a:rPr lang="en-US" b="0" i="0" dirty="0">
                <a:effectLst/>
              </a:rPr>
              <a:t> employees to take </a:t>
            </a:r>
            <a:r>
              <a:rPr lang="en-US" b="0" i="0" dirty="0">
                <a:solidFill>
                  <a:srgbClr val="FF0000"/>
                </a:solidFill>
                <a:effectLst/>
              </a:rPr>
              <a:t>ownership</a:t>
            </a:r>
            <a:r>
              <a:rPr lang="en-US" b="0" i="0" dirty="0">
                <a:effectLst/>
              </a:rPr>
              <a:t> and </a:t>
            </a:r>
            <a:r>
              <a:rPr lang="en-US" b="0" i="0" dirty="0">
                <a:solidFill>
                  <a:srgbClr val="FF0000"/>
                </a:solidFill>
                <a:effectLst/>
              </a:rPr>
              <a:t>do their work effectively </a:t>
            </a:r>
            <a:r>
              <a:rPr lang="en-US" b="0" i="0" dirty="0">
                <a:effectLst/>
              </a:rPr>
              <a:t>on their own. </a:t>
            </a:r>
            <a:endParaRPr lang="en-US" dirty="0"/>
          </a:p>
        </p:txBody>
      </p:sp>
      <p:sp>
        <p:nvSpPr>
          <p:cNvPr id="6" name="Arrow: Curved Right 5">
            <a:extLst>
              <a:ext uri="{FF2B5EF4-FFF2-40B4-BE49-F238E27FC236}">
                <a16:creationId xmlns:a16="http://schemas.microsoft.com/office/drawing/2014/main" id="{4DE25664-1A0E-402B-A6C4-D6BA9510036D}"/>
              </a:ext>
            </a:extLst>
          </p:cNvPr>
          <p:cNvSpPr/>
          <p:nvPr/>
        </p:nvSpPr>
        <p:spPr>
          <a:xfrm>
            <a:off x="76200" y="4152900"/>
            <a:ext cx="304800" cy="72390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169B1E59-8801-4499-9670-E5464BC71B2A}"/>
              </a:ext>
            </a:extLst>
          </p:cNvPr>
          <p:cNvSpPr txBox="1"/>
          <p:nvPr/>
        </p:nvSpPr>
        <p:spPr>
          <a:xfrm>
            <a:off x="5410200" y="1639669"/>
            <a:ext cx="3505200" cy="646331"/>
          </a:xfrm>
          <a:prstGeom prst="rect">
            <a:avLst/>
          </a:prstGeom>
          <a:noFill/>
        </p:spPr>
        <p:txBody>
          <a:bodyPr wrap="square">
            <a:spAutoFit/>
          </a:bodyPr>
          <a:lstStyle/>
          <a:p>
            <a:r>
              <a:rPr lang="en-US" altLang="en-US" dirty="0"/>
              <a:t>Managers have </a:t>
            </a:r>
            <a:r>
              <a:rPr lang="en-US" altLang="en-US" dirty="0">
                <a:solidFill>
                  <a:srgbClr val="FF0000"/>
                </a:solidFill>
              </a:rPr>
              <a:t>optimistic</a:t>
            </a:r>
            <a:r>
              <a:rPr lang="en-US" altLang="en-US" dirty="0"/>
              <a:t> views </a:t>
            </a:r>
          </a:p>
          <a:p>
            <a:r>
              <a:rPr lang="en-US" altLang="en-US" dirty="0"/>
              <a:t>of employees </a:t>
            </a:r>
            <a:endParaRPr lang="en-US" dirty="0"/>
          </a:p>
        </p:txBody>
      </p:sp>
      <p:sp>
        <p:nvSpPr>
          <p:cNvPr id="29" name="Arrow: Curved Right 28">
            <a:extLst>
              <a:ext uri="{FF2B5EF4-FFF2-40B4-BE49-F238E27FC236}">
                <a16:creationId xmlns:a16="http://schemas.microsoft.com/office/drawing/2014/main" id="{710465B7-30D6-442F-A530-14F12C4B9252}"/>
              </a:ext>
            </a:extLst>
          </p:cNvPr>
          <p:cNvSpPr/>
          <p:nvPr/>
        </p:nvSpPr>
        <p:spPr>
          <a:xfrm flipH="1">
            <a:off x="8496300" y="4856381"/>
            <a:ext cx="381000" cy="72390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EA92166B-4680-44AB-9777-AEA7D4EF8D4E}"/>
              </a:ext>
            </a:extLst>
          </p:cNvPr>
          <p:cNvSpPr txBox="1"/>
          <p:nvPr/>
        </p:nvSpPr>
        <p:spPr>
          <a:xfrm>
            <a:off x="5715000" y="6547722"/>
            <a:ext cx="3429000" cy="369332"/>
          </a:xfrm>
          <a:prstGeom prst="rect">
            <a:avLst/>
          </a:prstGeom>
          <a:noFill/>
        </p:spPr>
        <p:txBody>
          <a:bodyPr wrap="square">
            <a:spAutoFit/>
          </a:bodyPr>
          <a:lstStyle/>
          <a:p>
            <a:r>
              <a:rPr lang="en-US" b="0" i="0" dirty="0">
                <a:solidFill>
                  <a:srgbClr val="333333"/>
                </a:solidFill>
                <a:effectLst/>
                <a:highlight>
                  <a:srgbClr val="00FFFF"/>
                </a:highlight>
                <a:latin typeface="ProximaNova-n4"/>
              </a:rPr>
              <a:t>More detail about the people    </a:t>
            </a:r>
            <a:r>
              <a:rPr lang="en-US" b="1" i="0" dirty="0">
                <a:solidFill>
                  <a:srgbClr val="FF0000"/>
                </a:solidFill>
                <a:effectLst/>
                <a:highlight>
                  <a:srgbClr val="00FFFF"/>
                </a:highlight>
                <a:latin typeface="ProximaNova-n4"/>
              </a:rPr>
              <a:t>= &gt;</a:t>
            </a:r>
            <a:r>
              <a:rPr lang="en-US" b="0" i="0" dirty="0">
                <a:solidFill>
                  <a:srgbClr val="333333"/>
                </a:solidFill>
                <a:effectLst/>
                <a:highlight>
                  <a:srgbClr val="00FFFF"/>
                </a:highlight>
                <a:latin typeface="ProximaNova-n4"/>
              </a:rPr>
              <a:t>  </a:t>
            </a:r>
            <a:endParaRPr lang="en-US" dirty="0">
              <a:highlight>
                <a:srgbClr val="00FFFF"/>
              </a:highlight>
            </a:endParaRPr>
          </a:p>
        </p:txBody>
      </p:sp>
      <p:pic>
        <p:nvPicPr>
          <p:cNvPr id="25" name="Audio 24">
            <a:hlinkClick r:id="" action="ppaction://media"/>
            <a:extLst>
              <a:ext uri="{FF2B5EF4-FFF2-40B4-BE49-F238E27FC236}">
                <a16:creationId xmlns:a16="http://schemas.microsoft.com/office/drawing/2014/main" id="{21F80B51-AFDE-4CB1-B780-6AF671200A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7857" y="6295314"/>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5557"/>
    </mc:Choice>
    <mc:Fallback>
      <p:transition spd="slow" advTm="85557"/>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288770"/>
                                        </p:tgtEl>
                                        <p:attrNameLst>
                                          <p:attrName>style.visibility</p:attrName>
                                        </p:attrNameLst>
                                      </p:cBhvr>
                                      <p:to>
                                        <p:strVal val="visible"/>
                                      </p:to>
                                    </p:set>
                                    <p:animEffect transition="in" filter="dissolve">
                                      <p:cBhvr>
                                        <p:cTn id="10" dur="500"/>
                                        <p:tgtEl>
                                          <p:spTgt spid="288770"/>
                                        </p:tgtEl>
                                      </p:cBhvr>
                                    </p:animEffect>
                                  </p:childTnLst>
                                </p:cTn>
                              </p:par>
                            </p:childTnLst>
                          </p:cTn>
                        </p:par>
                        <p:par>
                          <p:cTn id="11" fill="hold" nodeType="afterGroup">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288772"/>
                                        </p:tgtEl>
                                        <p:attrNameLst>
                                          <p:attrName>style.visibility</p:attrName>
                                        </p:attrNameLst>
                                      </p:cBhvr>
                                      <p:to>
                                        <p:strVal val="visible"/>
                                      </p:to>
                                    </p:set>
                                    <p:anim calcmode="lin" valueType="num">
                                      <p:cBhvr>
                                        <p:cTn id="14" dur="500" fill="hold"/>
                                        <p:tgtEl>
                                          <p:spTgt spid="288772"/>
                                        </p:tgtEl>
                                        <p:attrNameLst>
                                          <p:attrName>ppt_x</p:attrName>
                                        </p:attrNameLst>
                                      </p:cBhvr>
                                      <p:tavLst>
                                        <p:tav tm="0">
                                          <p:val>
                                            <p:strVal val="#ppt_x-#ppt_w/2"/>
                                          </p:val>
                                        </p:tav>
                                        <p:tav tm="100000">
                                          <p:val>
                                            <p:strVal val="#ppt_x"/>
                                          </p:val>
                                        </p:tav>
                                      </p:tavLst>
                                    </p:anim>
                                    <p:anim calcmode="lin" valueType="num">
                                      <p:cBhvr>
                                        <p:cTn id="15" dur="500" fill="hold"/>
                                        <p:tgtEl>
                                          <p:spTgt spid="288772"/>
                                        </p:tgtEl>
                                        <p:attrNameLst>
                                          <p:attrName>ppt_y</p:attrName>
                                        </p:attrNameLst>
                                      </p:cBhvr>
                                      <p:tavLst>
                                        <p:tav tm="0">
                                          <p:val>
                                            <p:strVal val="#ppt_y"/>
                                          </p:val>
                                        </p:tav>
                                        <p:tav tm="100000">
                                          <p:val>
                                            <p:strVal val="#ppt_y"/>
                                          </p:val>
                                        </p:tav>
                                      </p:tavLst>
                                    </p:anim>
                                    <p:anim calcmode="lin" valueType="num">
                                      <p:cBhvr>
                                        <p:cTn id="16" dur="500" fill="hold"/>
                                        <p:tgtEl>
                                          <p:spTgt spid="288772"/>
                                        </p:tgtEl>
                                        <p:attrNameLst>
                                          <p:attrName>ppt_w</p:attrName>
                                        </p:attrNameLst>
                                      </p:cBhvr>
                                      <p:tavLst>
                                        <p:tav tm="0">
                                          <p:val>
                                            <p:fltVal val="0"/>
                                          </p:val>
                                        </p:tav>
                                        <p:tav tm="100000">
                                          <p:val>
                                            <p:strVal val="#ppt_w"/>
                                          </p:val>
                                        </p:tav>
                                      </p:tavLst>
                                    </p:anim>
                                    <p:anim calcmode="lin" valueType="num">
                                      <p:cBhvr>
                                        <p:cTn id="17" dur="500" fill="hold"/>
                                        <p:tgtEl>
                                          <p:spTgt spid="28877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1000"/>
                            </p:stCondLst>
                            <p:childTnLst>
                              <p:par>
                                <p:cTn id="19" presetID="17" presetClass="entr" presetSubtype="2" fill="hold" grpId="0" nodeType="afterEffect">
                                  <p:stCondLst>
                                    <p:cond delay="0"/>
                                  </p:stCondLst>
                                  <p:childTnLst>
                                    <p:set>
                                      <p:cBhvr>
                                        <p:cTn id="20" dur="1" fill="hold">
                                          <p:stCondLst>
                                            <p:cond delay="0"/>
                                          </p:stCondLst>
                                        </p:cTn>
                                        <p:tgtEl>
                                          <p:spTgt spid="288773"/>
                                        </p:tgtEl>
                                        <p:attrNameLst>
                                          <p:attrName>style.visibility</p:attrName>
                                        </p:attrNameLst>
                                      </p:cBhvr>
                                      <p:to>
                                        <p:strVal val="visible"/>
                                      </p:to>
                                    </p:set>
                                    <p:anim calcmode="lin" valueType="num">
                                      <p:cBhvr>
                                        <p:cTn id="21" dur="500" fill="hold"/>
                                        <p:tgtEl>
                                          <p:spTgt spid="288773"/>
                                        </p:tgtEl>
                                        <p:attrNameLst>
                                          <p:attrName>ppt_x</p:attrName>
                                        </p:attrNameLst>
                                      </p:cBhvr>
                                      <p:tavLst>
                                        <p:tav tm="0">
                                          <p:val>
                                            <p:strVal val="#ppt_x+#ppt_w/2"/>
                                          </p:val>
                                        </p:tav>
                                        <p:tav tm="100000">
                                          <p:val>
                                            <p:strVal val="#ppt_x"/>
                                          </p:val>
                                        </p:tav>
                                      </p:tavLst>
                                    </p:anim>
                                    <p:anim calcmode="lin" valueType="num">
                                      <p:cBhvr>
                                        <p:cTn id="22" dur="500" fill="hold"/>
                                        <p:tgtEl>
                                          <p:spTgt spid="288773"/>
                                        </p:tgtEl>
                                        <p:attrNameLst>
                                          <p:attrName>ppt_y</p:attrName>
                                        </p:attrNameLst>
                                      </p:cBhvr>
                                      <p:tavLst>
                                        <p:tav tm="0">
                                          <p:val>
                                            <p:strVal val="#ppt_y"/>
                                          </p:val>
                                        </p:tav>
                                        <p:tav tm="100000">
                                          <p:val>
                                            <p:strVal val="#ppt_y"/>
                                          </p:val>
                                        </p:tav>
                                      </p:tavLst>
                                    </p:anim>
                                    <p:anim calcmode="lin" valueType="num">
                                      <p:cBhvr>
                                        <p:cTn id="23" dur="500" fill="hold"/>
                                        <p:tgtEl>
                                          <p:spTgt spid="288773"/>
                                        </p:tgtEl>
                                        <p:attrNameLst>
                                          <p:attrName>ppt_w</p:attrName>
                                        </p:attrNameLst>
                                      </p:cBhvr>
                                      <p:tavLst>
                                        <p:tav tm="0">
                                          <p:val>
                                            <p:fltVal val="0"/>
                                          </p:val>
                                        </p:tav>
                                        <p:tav tm="100000">
                                          <p:val>
                                            <p:strVal val="#ppt_w"/>
                                          </p:val>
                                        </p:tav>
                                      </p:tavLst>
                                    </p:anim>
                                    <p:anim calcmode="lin" valueType="num">
                                      <p:cBhvr>
                                        <p:cTn id="24" dur="500" fill="hold"/>
                                        <p:tgtEl>
                                          <p:spTgt spid="28877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5"/>
                </p:tgtEl>
              </p:cMediaNode>
            </p:audio>
          </p:childTnLst>
        </p:cTn>
      </p:par>
    </p:tnLst>
    <p:bldLst>
      <p:bldP spid="288770" grpId="0" animBg="1" autoUpdateAnimBg="0"/>
      <p:bldP spid="288772" grpId="0" animBg="1" autoUpdateAnimBg="0"/>
      <p:bldP spid="288773"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5804" y="445691"/>
            <a:ext cx="9123802" cy="334962"/>
          </a:xfrm>
        </p:spPr>
        <p:txBody>
          <a:bodyPr>
            <a:noAutofit/>
          </a:bodyPr>
          <a:lstStyle/>
          <a:p>
            <a:pPr algn="l">
              <a:lnSpc>
                <a:spcPct val="90000"/>
              </a:lnSpc>
              <a:spcBef>
                <a:spcPct val="0"/>
              </a:spcBef>
              <a:spcAft>
                <a:spcPct val="30000"/>
              </a:spcAft>
            </a:pPr>
            <a:r>
              <a:rPr lang="en-US" sz="3600" b="1" dirty="0"/>
              <a:t>What about People? </a:t>
            </a:r>
            <a:r>
              <a:rPr lang="en-US" sz="3600" b="1" dirty="0">
                <a:solidFill>
                  <a:srgbClr val="FF0000"/>
                </a:solidFill>
              </a:rPr>
              <a:t>Hawthorne Studies</a:t>
            </a:r>
            <a:br>
              <a:rPr lang="en-US" sz="3600" b="1" dirty="0">
                <a:solidFill>
                  <a:srgbClr val="FF0000"/>
                </a:solidFill>
              </a:rPr>
            </a:br>
            <a:endParaRPr lang="en-US" sz="3600" dirty="0"/>
          </a:p>
        </p:txBody>
      </p:sp>
      <p:sp>
        <p:nvSpPr>
          <p:cNvPr id="57347" name="Rectangle 3"/>
          <p:cNvSpPr>
            <a:spLocks noGrp="1" noChangeArrowheads="1"/>
          </p:cNvSpPr>
          <p:nvPr>
            <p:ph idx="1"/>
          </p:nvPr>
        </p:nvSpPr>
        <p:spPr>
          <a:xfrm>
            <a:off x="-20198" y="629047"/>
            <a:ext cx="9144000" cy="5599906"/>
          </a:xfrm>
        </p:spPr>
        <p:txBody>
          <a:bodyPr>
            <a:normAutofit lnSpcReduction="10000"/>
          </a:bodyPr>
          <a:lstStyle/>
          <a:p>
            <a:pPr>
              <a:lnSpc>
                <a:spcPct val="80000"/>
              </a:lnSpc>
              <a:defRPr/>
            </a:pPr>
            <a:r>
              <a:rPr lang="en-US" sz="1800" b="1" dirty="0">
                <a:solidFill>
                  <a:srgbClr val="FF0000"/>
                </a:solidFill>
              </a:rPr>
              <a:t>Human capital </a:t>
            </a:r>
            <a:r>
              <a:rPr lang="en-US" sz="1800" dirty="0"/>
              <a:t>seen as a valued commodity </a:t>
            </a:r>
            <a:br>
              <a:rPr lang="en-US" sz="1800" dirty="0"/>
            </a:br>
            <a:br>
              <a:rPr lang="en-US" sz="1800" dirty="0"/>
            </a:br>
            <a:r>
              <a:rPr lang="en-US" sz="1800" dirty="0"/>
              <a:t>Recognized </a:t>
            </a:r>
            <a:r>
              <a:rPr lang="en-US" sz="1800" b="1" dirty="0">
                <a:solidFill>
                  <a:srgbClr val="FF0000"/>
                </a:solidFill>
              </a:rPr>
              <a:t>existence of higher order needs </a:t>
            </a:r>
            <a:r>
              <a:rPr lang="en-US" sz="1800" dirty="0"/>
              <a:t>as important motivators of performance.</a:t>
            </a:r>
            <a:br>
              <a:rPr lang="en-US" sz="1800" dirty="0"/>
            </a:br>
            <a:br>
              <a:rPr lang="en-US" sz="1800" dirty="0"/>
            </a:br>
            <a:r>
              <a:rPr lang="en-US" sz="1800" b="1" dirty="0">
                <a:solidFill>
                  <a:srgbClr val="FF0000"/>
                </a:solidFill>
              </a:rPr>
              <a:t>Motivators</a:t>
            </a:r>
            <a:r>
              <a:rPr lang="en-US" sz="1800" dirty="0"/>
              <a:t> seen as both </a:t>
            </a:r>
            <a:r>
              <a:rPr lang="en-US" sz="1800" b="1" dirty="0">
                <a:solidFill>
                  <a:srgbClr val="FF0000"/>
                </a:solidFill>
              </a:rPr>
              <a:t>extrinsic and intrinsic</a:t>
            </a:r>
            <a:r>
              <a:rPr lang="en-US" sz="1800" dirty="0"/>
              <a:t>, </a:t>
            </a:r>
            <a:r>
              <a:rPr lang="en-US" sz="1800" dirty="0" err="1"/>
              <a:t>i.e</a:t>
            </a:r>
            <a:r>
              <a:rPr lang="en-US" sz="1800" dirty="0"/>
              <a:t> the </a:t>
            </a:r>
            <a:r>
              <a:rPr lang="en-US" sz="1800" u="sng" dirty="0"/>
              <a:t>task</a:t>
            </a:r>
            <a:r>
              <a:rPr lang="en-US" sz="1800" dirty="0"/>
              <a:t> as well as contingent rewards can motivate.</a:t>
            </a:r>
            <a:br>
              <a:rPr lang="en-US" sz="1800" dirty="0"/>
            </a:br>
            <a:br>
              <a:rPr lang="en-US" sz="1800" dirty="0"/>
            </a:br>
            <a:r>
              <a:rPr lang="en-US" sz="1800" dirty="0"/>
              <a:t>The idea of </a:t>
            </a:r>
            <a:r>
              <a:rPr lang="en-US" sz="1800" b="1" dirty="0">
                <a:solidFill>
                  <a:srgbClr val="FF0000"/>
                </a:solidFill>
              </a:rPr>
              <a:t>integrating</a:t>
            </a:r>
            <a:r>
              <a:rPr lang="en-US" sz="1800" dirty="0"/>
              <a:t> the needs of individuals and orgs. became a powerful force</a:t>
            </a:r>
            <a:br>
              <a:rPr lang="en-US" sz="1800" dirty="0"/>
            </a:br>
            <a:endParaRPr lang="en-US" altLang="en-US" sz="1800" b="1" dirty="0"/>
          </a:p>
          <a:p>
            <a:pPr>
              <a:lnSpc>
                <a:spcPct val="80000"/>
              </a:lnSpc>
              <a:defRPr/>
            </a:pPr>
            <a:r>
              <a:rPr lang="en-US" altLang="en-US" sz="1800" b="1" dirty="0">
                <a:solidFill>
                  <a:srgbClr val="FF0000"/>
                </a:solidFill>
              </a:rPr>
              <a:t>The Hawthorn Studies  </a:t>
            </a:r>
            <a:r>
              <a:rPr lang="en-US" altLang="en-US" sz="1800" dirty="0"/>
              <a:t>(Western electric company; Mayo). </a:t>
            </a:r>
          </a:p>
          <a:p>
            <a:pPr lvl="1">
              <a:lnSpc>
                <a:spcPct val="80000"/>
              </a:lnSpc>
              <a:defRPr/>
            </a:pPr>
            <a:r>
              <a:rPr lang="en-US" altLang="en-US" sz="1800" dirty="0"/>
              <a:t>Physical environment and productivity</a:t>
            </a:r>
          </a:p>
          <a:p>
            <a:pPr lvl="1">
              <a:lnSpc>
                <a:spcPct val="80000"/>
              </a:lnSpc>
              <a:defRPr/>
            </a:pPr>
            <a:r>
              <a:rPr lang="en-US" altLang="en-US" sz="1800" b="1" dirty="0">
                <a:solidFill>
                  <a:srgbClr val="FF0000"/>
                </a:solidFill>
              </a:rPr>
              <a:t>Illumination</a:t>
            </a:r>
            <a:r>
              <a:rPr lang="en-US" altLang="en-US" sz="1800" b="1" dirty="0"/>
              <a:t> intensity  investigation </a:t>
            </a:r>
            <a:r>
              <a:rPr lang="en-US" altLang="en-US" sz="1800" dirty="0"/>
              <a:t>(control group); Surprising findings?</a:t>
            </a:r>
          </a:p>
          <a:p>
            <a:pPr lvl="1">
              <a:lnSpc>
                <a:spcPct val="80000"/>
              </a:lnSpc>
              <a:defRPr/>
            </a:pPr>
            <a:r>
              <a:rPr lang="en-US" altLang="en-US" sz="1800" b="1" dirty="0">
                <a:solidFill>
                  <a:srgbClr val="FF0000"/>
                </a:solidFill>
              </a:rPr>
              <a:t>Production</a:t>
            </a:r>
            <a:r>
              <a:rPr lang="en-US" altLang="en-US" sz="1800" b="1" dirty="0"/>
              <a:t> department </a:t>
            </a:r>
            <a:r>
              <a:rPr lang="en-US" altLang="en-US" sz="1800" dirty="0"/>
              <a:t>– relay room; year long study (</a:t>
            </a:r>
            <a:r>
              <a:rPr lang="en-US" altLang="en-US" sz="1800" b="1" dirty="0">
                <a:solidFill>
                  <a:srgbClr val="FF0000"/>
                </a:solidFill>
              </a:rPr>
              <a:t>Hawthorn effect</a:t>
            </a:r>
            <a:r>
              <a:rPr lang="en-US" altLang="en-US" sz="1800" dirty="0"/>
              <a:t>)</a:t>
            </a:r>
          </a:p>
          <a:p>
            <a:pPr lvl="2">
              <a:lnSpc>
                <a:spcPct val="80000"/>
              </a:lnSpc>
              <a:defRPr/>
            </a:pPr>
            <a:r>
              <a:rPr lang="en-US" altLang="en-US" sz="1800" dirty="0"/>
              <a:t>Only difference: </a:t>
            </a:r>
            <a:r>
              <a:rPr lang="en-US" altLang="en-US" sz="1800" b="1" dirty="0"/>
              <a:t>research assistant was placed in the room</a:t>
            </a:r>
          </a:p>
          <a:p>
            <a:pPr lvl="2">
              <a:lnSpc>
                <a:spcPct val="80000"/>
              </a:lnSpc>
              <a:defRPr/>
            </a:pPr>
            <a:r>
              <a:rPr lang="en-US" altLang="en-US" sz="1800" dirty="0"/>
              <a:t>Employees felt management was concerned about them</a:t>
            </a:r>
          </a:p>
          <a:p>
            <a:pPr lvl="1">
              <a:lnSpc>
                <a:spcPct val="80000"/>
              </a:lnSpc>
              <a:defRPr/>
            </a:pPr>
            <a:r>
              <a:rPr lang="en-US" altLang="en-US" sz="1800" dirty="0"/>
              <a:t> </a:t>
            </a:r>
            <a:r>
              <a:rPr lang="en-US" altLang="en-US" sz="1800" b="1" dirty="0"/>
              <a:t>Examination of sophisticated </a:t>
            </a:r>
            <a:r>
              <a:rPr lang="en-US" altLang="en-US" sz="1800" b="1" dirty="0">
                <a:solidFill>
                  <a:srgbClr val="FF0000"/>
                </a:solidFill>
              </a:rPr>
              <a:t>wage plan</a:t>
            </a:r>
          </a:p>
          <a:p>
            <a:pPr lvl="2">
              <a:lnSpc>
                <a:spcPct val="80000"/>
              </a:lnSpc>
              <a:defRPr/>
            </a:pPr>
            <a:r>
              <a:rPr lang="en-US" altLang="en-US" sz="1800" dirty="0"/>
              <a:t>Surprising: Workers did not maximize their outputs;</a:t>
            </a:r>
          </a:p>
          <a:p>
            <a:pPr lvl="2">
              <a:lnSpc>
                <a:spcPct val="80000"/>
              </a:lnSpc>
              <a:defRPr/>
            </a:pPr>
            <a:r>
              <a:rPr lang="en-US" altLang="en-US" sz="1800" dirty="0"/>
              <a:t>Output was controlled by a group </a:t>
            </a:r>
            <a:r>
              <a:rPr lang="en-US" altLang="en-US" sz="1800" b="1" dirty="0">
                <a:solidFill>
                  <a:srgbClr val="FF0000"/>
                </a:solidFill>
              </a:rPr>
              <a:t>norm</a:t>
            </a:r>
          </a:p>
          <a:p>
            <a:pPr lvl="2">
              <a:lnSpc>
                <a:spcPct val="80000"/>
              </a:lnSpc>
              <a:defRPr/>
            </a:pPr>
            <a:r>
              <a:rPr lang="en-US" altLang="en-US" sz="1800" dirty="0"/>
              <a:t>Group established what they thought was a fair output. </a:t>
            </a:r>
          </a:p>
          <a:p>
            <a:pPr marL="0" indent="0">
              <a:lnSpc>
                <a:spcPct val="80000"/>
              </a:lnSpc>
              <a:buNone/>
              <a:defRPr/>
            </a:pPr>
            <a:endParaRPr lang="en-US" altLang="en-US" sz="1800" dirty="0"/>
          </a:p>
          <a:p>
            <a:pPr marL="0" indent="0">
              <a:lnSpc>
                <a:spcPct val="80000"/>
              </a:lnSpc>
              <a:buNone/>
              <a:defRPr/>
            </a:pPr>
            <a:r>
              <a:rPr lang="en-US" altLang="en-US" sz="1800" dirty="0"/>
              <a:t>Other factors are influencing performance, e.g., </a:t>
            </a:r>
            <a:r>
              <a:rPr lang="en-US" altLang="en-US" sz="1800" dirty="0">
                <a:solidFill>
                  <a:srgbClr val="FF0000"/>
                </a:solidFill>
              </a:rPr>
              <a:t>MGT interest in workers; social norms; </a:t>
            </a:r>
          </a:p>
          <a:p>
            <a:pPr marL="0" indent="0">
              <a:lnSpc>
                <a:spcPct val="80000"/>
              </a:lnSpc>
              <a:buNone/>
              <a:defRPr/>
            </a:pPr>
            <a:r>
              <a:rPr lang="en-US" altLang="en-US" sz="1800" dirty="0">
                <a:solidFill>
                  <a:srgbClr val="FF0000"/>
                </a:solidFill>
              </a:rPr>
              <a:t>This led to where Org. Design and Behavior is today, including the Human Resources System. </a:t>
            </a:r>
          </a:p>
          <a:p>
            <a:pPr marL="0" indent="0">
              <a:lnSpc>
                <a:spcPct val="80000"/>
              </a:lnSpc>
              <a:buNone/>
              <a:defRPr/>
            </a:pPr>
            <a:endParaRPr lang="en-US" altLang="en-US" sz="1800" dirty="0">
              <a:solidFill>
                <a:srgbClr val="FF0000"/>
              </a:solidFill>
            </a:endParaRPr>
          </a:p>
          <a:p>
            <a:pPr marL="0" indent="0">
              <a:lnSpc>
                <a:spcPct val="80000"/>
              </a:lnSpc>
              <a:buNone/>
              <a:defRPr/>
            </a:pPr>
            <a:endParaRPr lang="en-US" altLang="en-US" sz="1800" dirty="0">
              <a:solidFill>
                <a:srgbClr val="FF0000"/>
              </a:solidFill>
            </a:endParaRPr>
          </a:p>
          <a:p>
            <a:pPr marL="0" indent="0">
              <a:lnSpc>
                <a:spcPct val="80000"/>
              </a:lnSpc>
              <a:buNone/>
              <a:defRPr/>
            </a:pPr>
            <a:endParaRPr lang="en-US" altLang="en-US" sz="1800" dirty="0">
              <a:solidFill>
                <a:srgbClr val="FF0000"/>
              </a:solidFill>
            </a:endParaRPr>
          </a:p>
          <a:p>
            <a:pPr marL="0" indent="0">
              <a:lnSpc>
                <a:spcPct val="80000"/>
              </a:lnSpc>
              <a:buNone/>
              <a:defRPr/>
            </a:pPr>
            <a:endParaRPr lang="en-US" altLang="en-US" sz="1800" dirty="0">
              <a:solidFill>
                <a:srgbClr val="FF0000"/>
              </a:solidFill>
            </a:endParaRPr>
          </a:p>
          <a:p>
            <a:pPr lvl="1">
              <a:lnSpc>
                <a:spcPct val="90000"/>
              </a:lnSpc>
              <a:spcBef>
                <a:spcPct val="0"/>
              </a:spcBef>
              <a:spcAft>
                <a:spcPct val="30000"/>
              </a:spcAft>
            </a:pPr>
            <a:endParaRPr lang="en-US" sz="2000" b="1" dirty="0">
              <a:solidFill>
                <a:srgbClr val="FF0000"/>
              </a:solidFill>
            </a:endParaRPr>
          </a:p>
        </p:txBody>
      </p:sp>
      <p:sp>
        <p:nvSpPr>
          <p:cNvPr id="5" name="Slide Number Placeholder 4"/>
          <p:cNvSpPr>
            <a:spLocks noGrp="1"/>
          </p:cNvSpPr>
          <p:nvPr>
            <p:ph type="sldNum" sz="quarter" idx="12"/>
          </p:nvPr>
        </p:nvSpPr>
        <p:spPr/>
        <p:txBody>
          <a:bodyPr/>
          <a:lstStyle/>
          <a:p>
            <a:fld id="{67D76E6F-1C83-4E40-9D40-31BEEED614F4}" type="slidenum">
              <a:rPr lang="en-US"/>
              <a:pPr/>
              <a:t>7</a:t>
            </a:fld>
            <a:endParaRPr lang="en-US" dirty="0"/>
          </a:p>
        </p:txBody>
      </p:sp>
      <p:pic>
        <p:nvPicPr>
          <p:cNvPr id="3074" name="Picture 2" descr="What is the Hawthorne Effect? – IXD@Pratt">
            <a:extLst>
              <a:ext uri="{FF2B5EF4-FFF2-40B4-BE49-F238E27FC236}">
                <a16:creationId xmlns:a16="http://schemas.microsoft.com/office/drawing/2014/main" id="{CA2E80D3-52D2-4DA5-B793-71F30A199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3810000"/>
            <a:ext cx="1828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A9BC109-0569-42E9-86A7-D243570534E4}"/>
              </a:ext>
            </a:extLst>
          </p:cNvPr>
          <p:cNvSpPr/>
          <p:nvPr/>
        </p:nvSpPr>
        <p:spPr>
          <a:xfrm rot="1784742">
            <a:off x="6844993" y="3892720"/>
            <a:ext cx="431528" cy="369332"/>
          </a:xfrm>
          <a:prstGeom prst="rect">
            <a:avLst/>
          </a:prstGeom>
        </p:spPr>
        <p:txBody>
          <a:bodyPr wrap="none">
            <a:spAutoFit/>
          </a:bodyPr>
          <a:lstStyle/>
          <a:p>
            <a:r>
              <a:rPr lang="en-US" i="1" dirty="0">
                <a:solidFill>
                  <a:srgbClr val="FF0000"/>
                </a:solidFill>
                <a:sym typeface="Wingdings" panose="05000000000000000000" pitchFamily="2" charset="2"/>
              </a:rPr>
              <a:t></a:t>
            </a:r>
            <a:endParaRPr lang="en-US" dirty="0"/>
          </a:p>
        </p:txBody>
      </p:sp>
      <p:pic>
        <p:nvPicPr>
          <p:cNvPr id="7" name="Audio 6">
            <a:hlinkClick r:id="" action="ppaction://media"/>
            <a:extLst>
              <a:ext uri="{FF2B5EF4-FFF2-40B4-BE49-F238E27FC236}">
                <a16:creationId xmlns:a16="http://schemas.microsoft.com/office/drawing/2014/main" id="{EFC20819-2B8A-4E27-A29E-58FC44336E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432902028"/>
      </p:ext>
    </p:extLst>
  </p:cSld>
  <p:clrMapOvr>
    <a:masterClrMapping/>
  </p:clrMapOvr>
  <p:transition advTm="19044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dirty="0">
                <a:solidFill>
                  <a:srgbClr val="FFFFFF"/>
                </a:solidFill>
                <a:latin typeface="Arial" charset="0"/>
              </a:rPr>
              <a:t>63</a:t>
            </a:r>
          </a:p>
        </p:txBody>
      </p:sp>
      <p:sp>
        <p:nvSpPr>
          <p:cNvPr id="4097" name="Rectangle 1"/>
          <p:cNvSpPr>
            <a:spLocks noGrp="1" noChangeArrowheads="1"/>
          </p:cNvSpPr>
          <p:nvPr>
            <p:ph type="ctrTitle"/>
          </p:nvPr>
        </p:nvSpPr>
        <p:spPr>
          <a:xfrm>
            <a:off x="497205" y="548640"/>
            <a:ext cx="8149590" cy="1051560"/>
          </a:xfrm>
        </p:spPr>
        <p:txBody>
          <a:bodyPr lIns="0" tIns="0" rIns="0" bIns="0">
            <a:normAutofit fontScale="90000"/>
          </a:bodyPr>
          <a:lstStyle/>
          <a:p>
            <a:pPr algn="l">
              <a:lnSpc>
                <a:spcPct val="95000"/>
              </a:lnSpc>
            </a:pPr>
            <a:r>
              <a:rPr lang="en-US" sz="4400" dirty="0">
                <a:solidFill>
                  <a:schemeClr val="tx1"/>
                </a:solidFill>
                <a:latin typeface="Arial" charset="0"/>
              </a:rPr>
              <a:t>What is </a:t>
            </a:r>
            <a:r>
              <a:rPr lang="en-US" sz="4400" b="1" dirty="0">
                <a:solidFill>
                  <a:srgbClr val="FF0000"/>
                </a:solidFill>
                <a:latin typeface="Arial" charset="0"/>
              </a:rPr>
              <a:t>Human Resource</a:t>
            </a:r>
            <a:br>
              <a:rPr lang="en-US" sz="4400" b="1" dirty="0">
                <a:solidFill>
                  <a:srgbClr val="FF0000"/>
                </a:solidFill>
                <a:latin typeface="Arial" charset="0"/>
              </a:rPr>
            </a:br>
            <a:r>
              <a:rPr lang="en-US" sz="4400" b="1" dirty="0">
                <a:solidFill>
                  <a:srgbClr val="FF0000"/>
                </a:solidFill>
                <a:latin typeface="Arial" charset="0"/>
              </a:rPr>
              <a:t>Management?</a:t>
            </a:r>
          </a:p>
        </p:txBody>
      </p:sp>
      <p:sp>
        <p:nvSpPr>
          <p:cNvPr id="4101" name="Text Box 5"/>
          <p:cNvSpPr txBox="1">
            <a:spLocks noChangeArrowheads="1"/>
          </p:cNvSpPr>
          <p:nvPr/>
        </p:nvSpPr>
        <p:spPr bwMode="auto">
          <a:xfrm>
            <a:off x="-408782" y="2004181"/>
            <a:ext cx="9026844" cy="122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marL="571500" lvl="2" indent="0">
              <a:lnSpc>
                <a:spcPct val="95000"/>
              </a:lnSpc>
              <a:buClr>
                <a:srgbClr val="000000"/>
              </a:buClr>
              <a:buSzPct val="80000"/>
            </a:pPr>
            <a:r>
              <a:rPr lang="en-US" sz="2800" dirty="0">
                <a:solidFill>
                  <a:srgbClr val="000000"/>
                </a:solidFill>
                <a:latin typeface="Arial" charset="0"/>
              </a:rPr>
              <a:t>The </a:t>
            </a:r>
            <a:r>
              <a:rPr lang="en-US" sz="2800" dirty="0">
                <a:latin typeface="Arial" charset="0"/>
              </a:rPr>
              <a:t>management</a:t>
            </a:r>
            <a:r>
              <a:rPr lang="en-US" sz="2800" b="1" dirty="0">
                <a:solidFill>
                  <a:srgbClr val="FF0000"/>
                </a:solidFill>
                <a:latin typeface="Arial" charset="0"/>
              </a:rPr>
              <a:t> function concerned</a:t>
            </a:r>
            <a:r>
              <a:rPr lang="en-US" sz="2800" dirty="0">
                <a:solidFill>
                  <a:srgbClr val="000000"/>
                </a:solidFill>
                <a:latin typeface="Arial" charset="0"/>
              </a:rPr>
              <a:t> with </a:t>
            </a:r>
            <a:r>
              <a:rPr lang="en-US" sz="2800" b="1" dirty="0">
                <a:solidFill>
                  <a:srgbClr val="FF0000"/>
                </a:solidFill>
                <a:latin typeface="Arial" charset="0"/>
              </a:rPr>
              <a:t>getting</a:t>
            </a:r>
            <a:r>
              <a:rPr lang="en-US" sz="2800" dirty="0">
                <a:solidFill>
                  <a:srgbClr val="000000"/>
                </a:solidFill>
                <a:latin typeface="Arial" charset="0"/>
              </a:rPr>
              <a:t>, </a:t>
            </a:r>
            <a:r>
              <a:rPr lang="en-US" sz="2800" b="1" dirty="0">
                <a:solidFill>
                  <a:srgbClr val="FF0000"/>
                </a:solidFill>
                <a:latin typeface="Arial" charset="0"/>
              </a:rPr>
              <a:t>training</a:t>
            </a:r>
            <a:r>
              <a:rPr lang="en-US" sz="2800" dirty="0">
                <a:solidFill>
                  <a:srgbClr val="000000"/>
                </a:solidFill>
                <a:latin typeface="Arial" charset="0"/>
              </a:rPr>
              <a:t>, </a:t>
            </a:r>
            <a:r>
              <a:rPr lang="en-US" sz="2800" b="1" dirty="0">
                <a:solidFill>
                  <a:srgbClr val="FF0000"/>
                </a:solidFill>
                <a:latin typeface="Arial" charset="0"/>
              </a:rPr>
              <a:t>motivating</a:t>
            </a:r>
            <a:r>
              <a:rPr lang="en-US" sz="2800" dirty="0">
                <a:solidFill>
                  <a:srgbClr val="000000"/>
                </a:solidFill>
                <a:latin typeface="Arial" charset="0"/>
              </a:rPr>
              <a:t>, and </a:t>
            </a:r>
            <a:r>
              <a:rPr lang="en-US" sz="2800" b="1" dirty="0">
                <a:solidFill>
                  <a:srgbClr val="FF0000"/>
                </a:solidFill>
                <a:latin typeface="Arial" charset="0"/>
              </a:rPr>
              <a:t>keeping</a:t>
            </a:r>
            <a:r>
              <a:rPr lang="en-US" sz="2800" dirty="0">
                <a:solidFill>
                  <a:srgbClr val="000000"/>
                </a:solidFill>
                <a:latin typeface="Arial" charset="0"/>
              </a:rPr>
              <a:t> competent </a:t>
            </a:r>
            <a:r>
              <a:rPr lang="en-US" sz="2800" b="1" dirty="0">
                <a:solidFill>
                  <a:srgbClr val="FF0000"/>
                </a:solidFill>
                <a:latin typeface="Arial" charset="0"/>
              </a:rPr>
              <a:t>employees</a:t>
            </a:r>
          </a:p>
        </p:txBody>
      </p:sp>
      <p:sp>
        <p:nvSpPr>
          <p:cNvPr id="4102" name="Text Box 6"/>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a:solidFill>
                  <a:srgbClr val="FFFFFF"/>
                </a:solidFill>
                <a:latin typeface="Arial" charset="0"/>
              </a:rPr>
              <a:t>Copyright ©2011 Pearson Education, Inc. Publishing as Prentice Hall. </a:t>
            </a:r>
          </a:p>
        </p:txBody>
      </p:sp>
      <p:sp>
        <p:nvSpPr>
          <p:cNvPr id="6" name="Rectangle 1"/>
          <p:cNvSpPr txBox="1">
            <a:spLocks noChangeArrowheads="1"/>
          </p:cNvSpPr>
          <p:nvPr/>
        </p:nvSpPr>
        <p:spPr>
          <a:xfrm>
            <a:off x="5008880" y="4859076"/>
            <a:ext cx="3484564" cy="1675930"/>
          </a:xfrm>
          <a:prstGeom prst="rect">
            <a:avLst/>
          </a:prstGeom>
        </p:spPr>
        <p:txBody>
          <a:bodyPr vert="horz" lIns="0" tIns="0" rIns="0" bIns="0" rtlCol="0" anchor="b">
            <a:noAutofit/>
          </a:bodyPr>
          <a:lstStyle>
            <a:lvl1pPr algn="l" defTabSz="914400" rtl="0" eaLnBrk="1" latinLnBrk="0" hangingPunct="1">
              <a:spcBef>
                <a:spcPct val="0"/>
              </a:spcBef>
              <a:buNone/>
              <a:defRPr sz="6600" kern="1200" cap="none" spc="-100" baseline="0">
                <a:ln>
                  <a:noFill/>
                </a:ln>
                <a:solidFill>
                  <a:schemeClr val="tx2"/>
                </a:solidFill>
                <a:effectLst/>
                <a:latin typeface="+mj-lt"/>
                <a:ea typeface="+mj-ea"/>
                <a:cs typeface="+mj-cs"/>
              </a:defRPr>
            </a:lvl1pPr>
          </a:lstStyle>
          <a:p>
            <a:pPr>
              <a:lnSpc>
                <a:spcPct val="95000"/>
              </a:lnSpc>
            </a:pPr>
            <a:endParaRPr lang="en-US" sz="1600" dirty="0">
              <a:solidFill>
                <a:srgbClr val="E46C0A"/>
              </a:solidFill>
              <a:latin typeface="Arial" charset="0"/>
            </a:endParaRPr>
          </a:p>
          <a:p>
            <a:pPr>
              <a:lnSpc>
                <a:spcPct val="95000"/>
              </a:lnSpc>
            </a:pPr>
            <a:endParaRPr lang="en-US" sz="1600" dirty="0">
              <a:solidFill>
                <a:srgbClr val="E46C0A"/>
              </a:solidFill>
              <a:latin typeface="Arial" charset="0"/>
            </a:endParaRPr>
          </a:p>
          <a:p>
            <a:pPr>
              <a:lnSpc>
                <a:spcPct val="95000"/>
              </a:lnSpc>
            </a:pPr>
            <a:endParaRPr lang="en-US" sz="1600" dirty="0">
              <a:solidFill>
                <a:srgbClr val="E46C0A"/>
              </a:solidFill>
              <a:latin typeface="Arial" charset="0"/>
            </a:endParaRPr>
          </a:p>
          <a:p>
            <a:pPr>
              <a:lnSpc>
                <a:spcPct val="95000"/>
              </a:lnSpc>
            </a:pPr>
            <a:endParaRPr lang="en-US" sz="2000" dirty="0">
              <a:solidFill>
                <a:srgbClr val="FF0000"/>
              </a:solidFill>
              <a:latin typeface="Arial" charset="0"/>
            </a:endParaRPr>
          </a:p>
          <a:p>
            <a:pPr>
              <a:lnSpc>
                <a:spcPct val="95000"/>
              </a:lnSpc>
            </a:pPr>
            <a:endParaRPr lang="en-US" sz="2000" dirty="0">
              <a:solidFill>
                <a:srgbClr val="FF0000"/>
              </a:solidFill>
              <a:latin typeface="Arial" charset="0"/>
            </a:endParaRPr>
          </a:p>
          <a:p>
            <a:pPr>
              <a:lnSpc>
                <a:spcPct val="95000"/>
              </a:lnSpc>
            </a:pPr>
            <a:endParaRPr lang="en-US" sz="2000" dirty="0">
              <a:solidFill>
                <a:srgbClr val="FF0000"/>
              </a:solidFill>
              <a:latin typeface="Arial" charset="0"/>
            </a:endParaRPr>
          </a:p>
          <a:p>
            <a:pPr>
              <a:lnSpc>
                <a:spcPct val="95000"/>
              </a:lnSpc>
            </a:pPr>
            <a:endParaRPr lang="en-US" sz="2000" dirty="0">
              <a:solidFill>
                <a:srgbClr val="FF0000"/>
              </a:solidFill>
              <a:latin typeface="Arial" charset="0"/>
            </a:endParaRPr>
          </a:p>
          <a:p>
            <a:pPr>
              <a:lnSpc>
                <a:spcPct val="95000"/>
              </a:lnSpc>
            </a:pPr>
            <a:endParaRPr lang="en-US" sz="2000" dirty="0">
              <a:solidFill>
                <a:srgbClr val="FF0000"/>
              </a:solidFill>
              <a:latin typeface="Arial" charset="0"/>
            </a:endParaRPr>
          </a:p>
          <a:p>
            <a:pPr>
              <a:lnSpc>
                <a:spcPct val="95000"/>
              </a:lnSpc>
            </a:pPr>
            <a:endParaRPr lang="en-US" sz="2000" dirty="0">
              <a:solidFill>
                <a:srgbClr val="FF0000"/>
              </a:solidFill>
              <a:latin typeface="Arial" charset="0"/>
            </a:endParaRPr>
          </a:p>
          <a:p>
            <a:pPr>
              <a:lnSpc>
                <a:spcPct val="95000"/>
              </a:lnSpc>
            </a:pPr>
            <a:endParaRPr lang="en-US" sz="2000" dirty="0">
              <a:solidFill>
                <a:srgbClr val="FF0000"/>
              </a:solidFill>
              <a:latin typeface="Arial" charset="0"/>
            </a:endParaRPr>
          </a:p>
          <a:p>
            <a:pPr>
              <a:lnSpc>
                <a:spcPct val="95000"/>
              </a:lnSpc>
            </a:pPr>
            <a:endParaRPr lang="en-US" sz="2000" dirty="0">
              <a:solidFill>
                <a:srgbClr val="FF0000"/>
              </a:solidFill>
              <a:latin typeface="Arial" charset="0"/>
            </a:endParaRPr>
          </a:p>
          <a:p>
            <a:pPr>
              <a:lnSpc>
                <a:spcPct val="95000"/>
              </a:lnSpc>
            </a:pPr>
            <a:endParaRPr lang="en-US" sz="2000" dirty="0">
              <a:solidFill>
                <a:srgbClr val="FF0000"/>
              </a:solidFill>
              <a:latin typeface="Arial" charset="0"/>
            </a:endParaRPr>
          </a:p>
          <a:p>
            <a:pPr>
              <a:lnSpc>
                <a:spcPct val="95000"/>
              </a:lnSpc>
            </a:pPr>
            <a:r>
              <a:rPr lang="en-US" sz="2000" dirty="0">
                <a:solidFill>
                  <a:srgbClr val="FF0000"/>
                </a:solidFill>
                <a:latin typeface="Arial" charset="0"/>
              </a:rPr>
              <a:t>Rigor to people decisions as to engineering decisions </a:t>
            </a:r>
          </a:p>
          <a:p>
            <a:pPr>
              <a:lnSpc>
                <a:spcPct val="95000"/>
              </a:lnSpc>
            </a:pPr>
            <a:endParaRPr lang="en-US" sz="2000" dirty="0">
              <a:solidFill>
                <a:srgbClr val="FF0000"/>
              </a:solidFill>
              <a:latin typeface="Arial" charset="0"/>
            </a:endParaRPr>
          </a:p>
          <a:p>
            <a:pPr>
              <a:lnSpc>
                <a:spcPct val="95000"/>
              </a:lnSpc>
            </a:pPr>
            <a:r>
              <a:rPr lang="en-US" sz="2000" dirty="0">
                <a:solidFill>
                  <a:srgbClr val="FF0000"/>
                </a:solidFill>
                <a:latin typeface="Arial" charset="0"/>
              </a:rPr>
              <a:t>Optimum # of interviews</a:t>
            </a:r>
          </a:p>
          <a:p>
            <a:pPr>
              <a:lnSpc>
                <a:spcPct val="95000"/>
              </a:lnSpc>
            </a:pPr>
            <a:r>
              <a:rPr lang="en-US" sz="2000" dirty="0">
                <a:solidFill>
                  <a:srgbClr val="FF0000"/>
                </a:solidFill>
                <a:latin typeface="Arial" charset="0"/>
              </a:rPr>
              <a:t>Leader characteristics</a:t>
            </a:r>
          </a:p>
          <a:p>
            <a:pPr>
              <a:lnSpc>
                <a:spcPct val="95000"/>
              </a:lnSpc>
            </a:pPr>
            <a:r>
              <a:rPr lang="en-US" sz="2000" dirty="0">
                <a:solidFill>
                  <a:srgbClr val="FF0000"/>
                </a:solidFill>
                <a:latin typeface="Arial" charset="0"/>
              </a:rPr>
              <a:t>1 on 1 coaching</a:t>
            </a:r>
          </a:p>
          <a:p>
            <a:pPr>
              <a:lnSpc>
                <a:spcPct val="95000"/>
              </a:lnSpc>
            </a:pPr>
            <a:endParaRPr lang="en-US" sz="1600" dirty="0">
              <a:solidFill>
                <a:srgbClr val="E46C0A"/>
              </a:solidFill>
              <a:latin typeface="Arial" charset="0"/>
            </a:endParaRPr>
          </a:p>
        </p:txBody>
      </p:sp>
      <p:pic>
        <p:nvPicPr>
          <p:cNvPr id="1028" name="Picture 4" descr="Image result for google people operations logo">
            <a:hlinkClick r:id="rId5"/>
            <a:extLst>
              <a:ext uri="{FF2B5EF4-FFF2-40B4-BE49-F238E27FC236}">
                <a16:creationId xmlns:a16="http://schemas.microsoft.com/office/drawing/2014/main" id="{BF1528EC-68DA-479E-B6B6-A7936BB2CE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561" y="4646544"/>
            <a:ext cx="4331190" cy="19913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17D7C2-8840-4B93-9057-565860CCD638}"/>
              </a:ext>
            </a:extLst>
          </p:cNvPr>
          <p:cNvSpPr/>
          <p:nvPr/>
        </p:nvSpPr>
        <p:spPr>
          <a:xfrm rot="20874433">
            <a:off x="3330263" y="4443755"/>
            <a:ext cx="2483474" cy="707886"/>
          </a:xfrm>
          <a:prstGeom prst="rect">
            <a:avLst/>
          </a:prstGeom>
        </p:spPr>
        <p:txBody>
          <a:bodyPr wrap="square">
            <a:spAutoFit/>
          </a:bodyPr>
          <a:lstStyle/>
          <a:p>
            <a:r>
              <a:rPr lang="en-US" sz="2000" b="1" dirty="0">
                <a:solidFill>
                  <a:srgbClr val="FF0000"/>
                </a:solidFill>
                <a:latin typeface="Arial" charset="0"/>
              </a:rPr>
              <a:t>People </a:t>
            </a:r>
          </a:p>
          <a:p>
            <a:r>
              <a:rPr lang="en-US" sz="2000" b="1" dirty="0">
                <a:solidFill>
                  <a:srgbClr val="FF0000"/>
                </a:solidFill>
                <a:latin typeface="Arial" charset="0"/>
              </a:rPr>
              <a:t>Operations</a:t>
            </a:r>
            <a:endParaRPr lang="en-US" sz="2000" b="1" dirty="0">
              <a:solidFill>
                <a:srgbClr val="FF0000"/>
              </a:solidFill>
            </a:endParaRPr>
          </a:p>
        </p:txBody>
      </p:sp>
      <p:sp>
        <p:nvSpPr>
          <p:cNvPr id="3" name="Rectangle 2">
            <a:extLst>
              <a:ext uri="{FF2B5EF4-FFF2-40B4-BE49-F238E27FC236}">
                <a16:creationId xmlns:a16="http://schemas.microsoft.com/office/drawing/2014/main" id="{459AEFBE-D277-4DC6-84A2-CB7F537815DF}"/>
              </a:ext>
            </a:extLst>
          </p:cNvPr>
          <p:cNvSpPr/>
          <p:nvPr/>
        </p:nvSpPr>
        <p:spPr>
          <a:xfrm>
            <a:off x="4944421" y="3104311"/>
            <a:ext cx="2069797" cy="1477328"/>
          </a:xfrm>
          <a:prstGeom prst="rect">
            <a:avLst/>
          </a:prstGeom>
        </p:spPr>
        <p:txBody>
          <a:bodyPr wrap="none">
            <a:spAutoFit/>
          </a:bodyPr>
          <a:lstStyle/>
          <a:p>
            <a:r>
              <a:rPr lang="en-US" dirty="0">
                <a:solidFill>
                  <a:srgbClr val="000000"/>
                </a:solidFill>
                <a:latin typeface="Arial" charset="0"/>
              </a:rPr>
              <a:t>Strategic goals</a:t>
            </a:r>
          </a:p>
          <a:p>
            <a:endParaRPr lang="en-US" dirty="0">
              <a:solidFill>
                <a:srgbClr val="000000"/>
              </a:solidFill>
              <a:latin typeface="Arial" charset="0"/>
            </a:endParaRPr>
          </a:p>
          <a:p>
            <a:r>
              <a:rPr lang="en-US" dirty="0">
                <a:solidFill>
                  <a:srgbClr val="000000"/>
                </a:solidFill>
                <a:latin typeface="Arial" charset="0"/>
              </a:rPr>
              <a:t>Outsourcing</a:t>
            </a:r>
          </a:p>
          <a:p>
            <a:r>
              <a:rPr lang="en-US" dirty="0">
                <a:solidFill>
                  <a:srgbClr val="000000"/>
                </a:solidFill>
                <a:latin typeface="Arial" charset="0"/>
              </a:rPr>
              <a:t>Small Businesses </a:t>
            </a:r>
          </a:p>
          <a:p>
            <a:endParaRPr lang="en-US" dirty="0"/>
          </a:p>
        </p:txBody>
      </p:sp>
      <p:pic>
        <p:nvPicPr>
          <p:cNvPr id="1033" name="Picture 9" descr="Aon: Leader in human resources, reinsurance &amp; risk">
            <a:hlinkClick r:id="rId7"/>
            <a:extLst>
              <a:ext uri="{FF2B5EF4-FFF2-40B4-BE49-F238E27FC236}">
                <a16:creationId xmlns:a16="http://schemas.microsoft.com/office/drawing/2014/main" id="{42F9887B-5CBE-4E8F-B879-701EACEFFF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4218" y="2822159"/>
            <a:ext cx="1210795" cy="1510180"/>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6">
            <a:hlinkClick r:id="" action="ppaction://media"/>
            <a:extLst>
              <a:ext uri="{FF2B5EF4-FFF2-40B4-BE49-F238E27FC236}">
                <a16:creationId xmlns:a16="http://schemas.microsoft.com/office/drawing/2014/main" id="{88ED144E-5590-4548-AC32-0D8D9F5A17F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373027262"/>
      </p:ext>
    </p:extLst>
  </p:cSld>
  <p:clrMapOvr>
    <a:masterClrMapping/>
  </p:clrMapOvr>
  <mc:AlternateContent xmlns:mc="http://schemas.openxmlformats.org/markup-compatibility/2006" xmlns:p14="http://schemas.microsoft.com/office/powerpoint/2010/main">
    <mc:Choice Requires="p14">
      <p:transition spd="slow" p14:dur="2000" advTm="70746"/>
    </mc:Choice>
    <mc:Fallback xmlns="">
      <p:transition spd="slow" advTm="70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63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8422482" y="6446520"/>
            <a:ext cx="411480" cy="17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FFFFFF"/>
                </a:solidFill>
                <a:latin typeface="Arial" charset="0"/>
              </a:rPr>
              <a:t>6-4</a:t>
            </a:r>
          </a:p>
        </p:txBody>
      </p:sp>
      <p:sp>
        <p:nvSpPr>
          <p:cNvPr id="7173" name="Text Box 5"/>
          <p:cNvSpPr txBox="1">
            <a:spLocks noChangeArrowheads="1"/>
          </p:cNvSpPr>
          <p:nvPr/>
        </p:nvSpPr>
        <p:spPr bwMode="auto">
          <a:xfrm>
            <a:off x="3164682" y="6363187"/>
            <a:ext cx="2814638" cy="35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1200">
                <a:solidFill>
                  <a:srgbClr val="FFFFFF"/>
                </a:solidFill>
                <a:latin typeface="Arial" charset="0"/>
              </a:rPr>
              <a:t>Copyright ©2011 Pearson Education, Inc. Publishing as Prentice Hall. </a:t>
            </a:r>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
            <a:ext cx="9220200" cy="692812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5562600" y="236220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712620" y="312420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01024" y="41148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Flowchart: Process 4"/>
          <p:cNvSpPr/>
          <p:nvPr/>
        </p:nvSpPr>
        <p:spPr>
          <a:xfrm>
            <a:off x="1676400" y="381000"/>
            <a:ext cx="3124200" cy="76200"/>
          </a:xfrm>
          <a:prstGeom prst="flowChartProcess">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3D2977-1E0A-4A5C-A9C2-266D37DE8AB4}"/>
              </a:ext>
            </a:extLst>
          </p:cNvPr>
          <p:cNvSpPr/>
          <p:nvPr/>
        </p:nvSpPr>
        <p:spPr>
          <a:xfrm>
            <a:off x="206901" y="419100"/>
            <a:ext cx="2610395" cy="338554"/>
          </a:xfrm>
          <a:prstGeom prst="rect">
            <a:avLst/>
          </a:prstGeom>
        </p:spPr>
        <p:txBody>
          <a:bodyPr wrap="none">
            <a:spAutoFit/>
          </a:bodyPr>
          <a:lstStyle/>
          <a:p>
            <a:r>
              <a:rPr lang="en-US" sz="1600" b="1" dirty="0">
                <a:solidFill>
                  <a:srgbClr val="FF0000"/>
                </a:solidFill>
                <a:latin typeface="Arial" charset="0"/>
              </a:rPr>
              <a:t>Org’s. strategic direction</a:t>
            </a:r>
            <a:endParaRPr lang="en-US" sz="1600" b="1" dirty="0">
              <a:solidFill>
                <a:srgbClr val="FF0000"/>
              </a:solidFill>
            </a:endParaRPr>
          </a:p>
        </p:txBody>
      </p:sp>
      <p:pic>
        <p:nvPicPr>
          <p:cNvPr id="2050" name="Picture 2" descr="Image result for logo of nooglers">
            <a:hlinkClick r:id="rId6"/>
            <a:extLst>
              <a:ext uri="{FF2B5EF4-FFF2-40B4-BE49-F238E27FC236}">
                <a16:creationId xmlns:a16="http://schemas.microsoft.com/office/drawing/2014/main" id="{BED1E6DE-267C-4696-9B9E-986F7AA6DF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398516">
            <a:off x="7048717" y="4474261"/>
            <a:ext cx="1778802" cy="1966557"/>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5">
            <a:hlinkClick r:id="" action="ppaction://media"/>
            <a:extLst>
              <a:ext uri="{FF2B5EF4-FFF2-40B4-BE49-F238E27FC236}">
                <a16:creationId xmlns:a16="http://schemas.microsoft.com/office/drawing/2014/main" id="{3B671D71-55C4-43C7-AE66-66558B9EB0E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299062348"/>
      </p:ext>
    </p:extLst>
  </p:cSld>
  <p:clrMapOvr>
    <a:masterClrMapping/>
  </p:clrMapOvr>
  <mc:AlternateContent xmlns:mc="http://schemas.openxmlformats.org/markup-compatibility/2006" xmlns:p14="http://schemas.microsoft.com/office/powerpoint/2010/main">
    <mc:Choice Requires="p14">
      <p:transition spd="slow" p14:dur="2000" advTm="81322"/>
    </mc:Choice>
    <mc:Fallback xmlns="">
      <p:transition spd="slow" advTm="81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3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5328</TotalTime>
  <Words>3117</Words>
  <Application>Microsoft Office PowerPoint</Application>
  <PresentationFormat>On-screen Show (4:3)</PresentationFormat>
  <Paragraphs>377</Paragraphs>
  <Slides>23</Slides>
  <Notes>23</Notes>
  <HiddenSlides>0</HiddenSlides>
  <MMClips>23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Courier New</vt:lpstr>
      <vt:lpstr>Frutiger Linotype</vt:lpstr>
      <vt:lpstr>ProximaNova-n4</vt:lpstr>
      <vt:lpstr>Tahoma</vt:lpstr>
      <vt:lpstr>Times New Roman</vt:lpstr>
      <vt:lpstr>Office Theme</vt:lpstr>
      <vt:lpstr>PowerPoint Presentation</vt:lpstr>
      <vt:lpstr>Objectives</vt:lpstr>
      <vt:lpstr>Historical Perspectives</vt:lpstr>
      <vt:lpstr>PowerPoint Presentation</vt:lpstr>
      <vt:lpstr>PowerPoint Presentation</vt:lpstr>
      <vt:lpstr>Douglas McGregor: two distinct views of humans</vt:lpstr>
      <vt:lpstr>What about People? Hawthorne Studies </vt:lpstr>
      <vt:lpstr>What is Human Resource Management?</vt:lpstr>
      <vt:lpstr>PowerPoint Presentation</vt:lpstr>
      <vt:lpstr>Employment Planning</vt:lpstr>
      <vt:lpstr>PowerPoint Presentation</vt:lpstr>
      <vt:lpstr>Recruiting</vt:lpstr>
      <vt:lpstr>PowerPoint Presentation</vt:lpstr>
      <vt:lpstr> Selection &amp; Hiring</vt:lpstr>
      <vt:lpstr>PowerPoint Presentation</vt:lpstr>
      <vt:lpstr> Pre-Employment Testing</vt:lpstr>
      <vt:lpstr>Getting Candidate to Accept Offer</vt:lpstr>
      <vt:lpstr>How Are New Hires Introduced to the Organization?</vt:lpstr>
      <vt:lpstr>PowerPoint Presentation</vt:lpstr>
      <vt:lpstr>PowerPoint Presentation</vt:lpstr>
      <vt:lpstr>What Is a Performance Management System?</vt:lpstr>
      <vt:lpstr>PowerPoint Presentation</vt:lpstr>
      <vt:lpstr>Collaborative work in your teams </vt:lpstr>
    </vt:vector>
  </TitlesOfParts>
  <Company>Walsh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fieldtech</dc:creator>
  <cp:lastModifiedBy>Zvi Aronson</cp:lastModifiedBy>
  <cp:revision>296</cp:revision>
  <dcterms:created xsi:type="dcterms:W3CDTF">2012-02-28T20:40:41Z</dcterms:created>
  <dcterms:modified xsi:type="dcterms:W3CDTF">2021-01-13T19:18:34Z</dcterms:modified>
</cp:coreProperties>
</file>